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notesMasterIdLst>
    <p:notesMasterId r:id="rId37"/>
  </p:notesMasterIdLst>
  <p:handoutMasterIdLst>
    <p:handoutMasterId r:id="rId38"/>
  </p:handoutMasterIdLst>
  <p:sldIdLst>
    <p:sldId id="282" r:id="rId5"/>
    <p:sldId id="283" r:id="rId6"/>
    <p:sldId id="324" r:id="rId7"/>
    <p:sldId id="321" r:id="rId8"/>
    <p:sldId id="347" r:id="rId9"/>
    <p:sldId id="349" r:id="rId10"/>
    <p:sldId id="362" r:id="rId11"/>
    <p:sldId id="348" r:id="rId12"/>
    <p:sldId id="350" r:id="rId13"/>
    <p:sldId id="351" r:id="rId14"/>
    <p:sldId id="352" r:id="rId15"/>
    <p:sldId id="353" r:id="rId16"/>
    <p:sldId id="355" r:id="rId17"/>
    <p:sldId id="361" r:id="rId18"/>
    <p:sldId id="363" r:id="rId19"/>
    <p:sldId id="356" r:id="rId20"/>
    <p:sldId id="357" r:id="rId21"/>
    <p:sldId id="359" r:id="rId22"/>
    <p:sldId id="365" r:id="rId23"/>
    <p:sldId id="364" r:id="rId24"/>
    <p:sldId id="373" r:id="rId25"/>
    <p:sldId id="374" r:id="rId26"/>
    <p:sldId id="367" r:id="rId27"/>
    <p:sldId id="360" r:id="rId28"/>
    <p:sldId id="366" r:id="rId29"/>
    <p:sldId id="368" r:id="rId30"/>
    <p:sldId id="369" r:id="rId31"/>
    <p:sldId id="370" r:id="rId32"/>
    <p:sldId id="375" r:id="rId33"/>
    <p:sldId id="371" r:id="rId34"/>
    <p:sldId id="372" r:id="rId35"/>
    <p:sldId id="37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A6D86E"/>
    <a:srgbClr val="000000"/>
    <a:srgbClr val="E7B3B8"/>
    <a:srgbClr val="C7A2E3"/>
    <a:srgbClr val="F2F2F2"/>
    <a:srgbClr val="FFFFFF"/>
    <a:srgbClr val="404040"/>
    <a:srgbClr val="DCCCCA"/>
    <a:srgbClr val="E7C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7" autoAdjust="0"/>
    <p:restoredTop sz="80964" autoAdjust="0"/>
  </p:normalViewPr>
  <p:slideViewPr>
    <p:cSldViewPr snapToGrid="0">
      <p:cViewPr>
        <p:scale>
          <a:sx n="75" d="100"/>
          <a:sy n="75" d="100"/>
        </p:scale>
        <p:origin x="1548" y="402"/>
      </p:cViewPr>
      <p:guideLst/>
    </p:cSldViewPr>
  </p:slideViewPr>
  <p:outlineViewPr>
    <p:cViewPr>
      <p:scale>
        <a:sx n="33" d="100"/>
        <a:sy n="33" d="100"/>
      </p:scale>
      <p:origin x="0" y="-28248"/>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92" d="100"/>
          <a:sy n="92" d="100"/>
        </p:scale>
        <p:origin x="304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61D92-C4B4-4B7E-BE86-F228F6C4DBB2}"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GB"/>
        </a:p>
      </dgm:t>
    </dgm:pt>
    <dgm:pt modelId="{8C090A83-8B5C-4FE5-A694-7F06805DA17D}">
      <dgm:prSet phldrT="[Text]"/>
      <dgm:spPr/>
      <dgm:t>
        <a:bodyPr/>
        <a:lstStyle/>
        <a:p>
          <a:r>
            <a:rPr lang="en-GB" dirty="0" err="1">
              <a:solidFill>
                <a:schemeClr val="tx1"/>
              </a:solidFill>
            </a:rPr>
            <a:t>Basecalling</a:t>
          </a:r>
          <a:endParaRPr lang="en-GB" dirty="0">
            <a:solidFill>
              <a:schemeClr val="tx1"/>
            </a:solidFill>
          </a:endParaRPr>
        </a:p>
      </dgm:t>
    </dgm:pt>
    <dgm:pt modelId="{6945308B-AAC6-489C-821E-B69DB9419D0B}" type="parTrans" cxnId="{10DEE5D4-9F21-43EF-89C1-E5C868A2BF34}">
      <dgm:prSet/>
      <dgm:spPr/>
      <dgm:t>
        <a:bodyPr/>
        <a:lstStyle/>
        <a:p>
          <a:endParaRPr lang="en-GB">
            <a:solidFill>
              <a:schemeClr val="tx1"/>
            </a:solidFill>
          </a:endParaRPr>
        </a:p>
      </dgm:t>
    </dgm:pt>
    <dgm:pt modelId="{5FB0E6F3-2326-4754-8F35-DE4A2EBEB0D6}" type="sibTrans" cxnId="{10DEE5D4-9F21-43EF-89C1-E5C868A2BF34}">
      <dgm:prSet/>
      <dgm:spPr/>
      <dgm:t>
        <a:bodyPr/>
        <a:lstStyle/>
        <a:p>
          <a:endParaRPr lang="en-GB">
            <a:solidFill>
              <a:schemeClr val="tx1"/>
            </a:solidFill>
          </a:endParaRPr>
        </a:p>
      </dgm:t>
    </dgm:pt>
    <dgm:pt modelId="{EA62BEBD-84DE-4F8B-8B4C-284C6691D781}">
      <dgm:prSet phldrT="[Text]"/>
      <dgm:spPr/>
      <dgm:t>
        <a:bodyPr/>
        <a:lstStyle/>
        <a:p>
          <a:r>
            <a:rPr lang="en-GB" dirty="0">
              <a:solidFill>
                <a:schemeClr val="tx1"/>
              </a:solidFill>
            </a:rPr>
            <a:t>Demultiplexing</a:t>
          </a:r>
        </a:p>
      </dgm:t>
    </dgm:pt>
    <dgm:pt modelId="{FEA7161E-097E-4EC4-ADED-724DE7CBE178}" type="parTrans" cxnId="{EC9912A4-19A7-42A1-9BAD-F0D1CA6856E1}">
      <dgm:prSet/>
      <dgm:spPr/>
      <dgm:t>
        <a:bodyPr/>
        <a:lstStyle/>
        <a:p>
          <a:endParaRPr lang="en-GB">
            <a:solidFill>
              <a:schemeClr val="tx1"/>
            </a:solidFill>
          </a:endParaRPr>
        </a:p>
      </dgm:t>
    </dgm:pt>
    <dgm:pt modelId="{B3B3D76C-04C1-4EB7-9839-ADD603643B3B}" type="sibTrans" cxnId="{EC9912A4-19A7-42A1-9BAD-F0D1CA6856E1}">
      <dgm:prSet/>
      <dgm:spPr/>
      <dgm:t>
        <a:bodyPr/>
        <a:lstStyle/>
        <a:p>
          <a:endParaRPr lang="en-GB">
            <a:solidFill>
              <a:schemeClr val="tx1"/>
            </a:solidFill>
          </a:endParaRPr>
        </a:p>
      </dgm:t>
    </dgm:pt>
    <dgm:pt modelId="{3863F2E8-7EAB-4A2D-A5D7-1415EAD26AF2}">
      <dgm:prSet phldrT="[Text]"/>
      <dgm:spPr/>
      <dgm:t>
        <a:bodyPr/>
        <a:lstStyle/>
        <a:p>
          <a:r>
            <a:rPr lang="en-GB" dirty="0">
              <a:solidFill>
                <a:schemeClr val="tx1"/>
              </a:solidFill>
            </a:rPr>
            <a:t>Adapter removal/trimming</a:t>
          </a:r>
        </a:p>
      </dgm:t>
    </dgm:pt>
    <dgm:pt modelId="{214CEC57-2D1C-4877-A865-2891E6929775}" type="parTrans" cxnId="{0B0D3EBC-AE12-4AD7-958E-9EAC14DB3991}">
      <dgm:prSet/>
      <dgm:spPr/>
      <dgm:t>
        <a:bodyPr/>
        <a:lstStyle/>
        <a:p>
          <a:endParaRPr lang="en-GB">
            <a:solidFill>
              <a:schemeClr val="tx1"/>
            </a:solidFill>
          </a:endParaRPr>
        </a:p>
      </dgm:t>
    </dgm:pt>
    <dgm:pt modelId="{EB56B8A8-0860-4B9E-8DB3-E23D2FA49876}" type="sibTrans" cxnId="{0B0D3EBC-AE12-4AD7-958E-9EAC14DB3991}">
      <dgm:prSet/>
      <dgm:spPr/>
      <dgm:t>
        <a:bodyPr/>
        <a:lstStyle/>
        <a:p>
          <a:endParaRPr lang="en-GB">
            <a:solidFill>
              <a:schemeClr val="tx1"/>
            </a:solidFill>
          </a:endParaRPr>
        </a:p>
      </dgm:t>
    </dgm:pt>
    <dgm:pt modelId="{1095A54F-7CA7-47F3-8EDB-261C0BCF4A17}">
      <dgm:prSet phldrT="[Text]"/>
      <dgm:spPr/>
      <dgm:t>
        <a:bodyPr/>
        <a:lstStyle/>
        <a:p>
          <a:r>
            <a:rPr lang="en-GB" dirty="0">
              <a:solidFill>
                <a:schemeClr val="tx1"/>
              </a:solidFill>
            </a:rPr>
            <a:t>Align against Macaque genome</a:t>
          </a:r>
        </a:p>
      </dgm:t>
    </dgm:pt>
    <dgm:pt modelId="{E5619E5A-082D-4D8C-B3CE-1F02EB2E3942}" type="parTrans" cxnId="{C94CB977-A80C-442E-8DA5-6F2783B0A791}">
      <dgm:prSet/>
      <dgm:spPr/>
      <dgm:t>
        <a:bodyPr/>
        <a:lstStyle/>
        <a:p>
          <a:endParaRPr lang="en-GB">
            <a:solidFill>
              <a:schemeClr val="tx1"/>
            </a:solidFill>
          </a:endParaRPr>
        </a:p>
      </dgm:t>
    </dgm:pt>
    <dgm:pt modelId="{9A7CB679-2EDA-42E4-A365-26805DEACB75}" type="sibTrans" cxnId="{C94CB977-A80C-442E-8DA5-6F2783B0A791}">
      <dgm:prSet/>
      <dgm:spPr/>
      <dgm:t>
        <a:bodyPr/>
        <a:lstStyle/>
        <a:p>
          <a:endParaRPr lang="en-GB">
            <a:solidFill>
              <a:schemeClr val="tx1"/>
            </a:solidFill>
          </a:endParaRPr>
        </a:p>
      </dgm:t>
    </dgm:pt>
    <dgm:pt modelId="{AFFC51C9-1EED-40BC-8A93-F85619B9027B}">
      <dgm:prSet phldrT="[Text]"/>
      <dgm:spPr/>
      <dgm:t>
        <a:bodyPr/>
        <a:lstStyle/>
        <a:p>
          <a:r>
            <a:rPr lang="en-GB" dirty="0">
              <a:solidFill>
                <a:schemeClr val="tx1"/>
              </a:solidFill>
            </a:rPr>
            <a:t>Remove unmapped reads</a:t>
          </a:r>
        </a:p>
      </dgm:t>
    </dgm:pt>
    <dgm:pt modelId="{22F898A2-B18F-4970-9932-6621A85BD064}" type="parTrans" cxnId="{3E71017B-9E95-4C5C-8EEB-69A4607107F8}">
      <dgm:prSet/>
      <dgm:spPr/>
      <dgm:t>
        <a:bodyPr/>
        <a:lstStyle/>
        <a:p>
          <a:endParaRPr lang="en-GB">
            <a:solidFill>
              <a:schemeClr val="tx1"/>
            </a:solidFill>
          </a:endParaRPr>
        </a:p>
      </dgm:t>
    </dgm:pt>
    <dgm:pt modelId="{92B4C79D-5436-4E38-A066-D5172E66C5B2}" type="sibTrans" cxnId="{3E71017B-9E95-4C5C-8EEB-69A4607107F8}">
      <dgm:prSet/>
      <dgm:spPr/>
      <dgm:t>
        <a:bodyPr/>
        <a:lstStyle/>
        <a:p>
          <a:endParaRPr lang="en-GB">
            <a:solidFill>
              <a:schemeClr val="tx1"/>
            </a:solidFill>
          </a:endParaRPr>
        </a:p>
      </dgm:t>
    </dgm:pt>
    <dgm:pt modelId="{30799BE0-6D9E-45B8-B13A-022BA8AB74D3}">
      <dgm:prSet phldrT="[Text]"/>
      <dgm:spPr/>
      <dgm:t>
        <a:bodyPr/>
        <a:lstStyle/>
        <a:p>
          <a:r>
            <a:rPr lang="en-GB" dirty="0">
              <a:solidFill>
                <a:schemeClr val="tx1"/>
              </a:solidFill>
            </a:rPr>
            <a:t>QC checks</a:t>
          </a:r>
        </a:p>
      </dgm:t>
    </dgm:pt>
    <dgm:pt modelId="{4083E14D-0A98-4507-8F25-C5953C6B730F}" type="parTrans" cxnId="{D09A9913-655E-4573-A433-702A4843404B}">
      <dgm:prSet/>
      <dgm:spPr/>
      <dgm:t>
        <a:bodyPr/>
        <a:lstStyle/>
        <a:p>
          <a:endParaRPr lang="en-GB">
            <a:solidFill>
              <a:schemeClr val="tx1"/>
            </a:solidFill>
          </a:endParaRPr>
        </a:p>
      </dgm:t>
    </dgm:pt>
    <dgm:pt modelId="{56340043-B527-48FA-A475-3431E4FF55AD}" type="sibTrans" cxnId="{D09A9913-655E-4573-A433-702A4843404B}">
      <dgm:prSet/>
      <dgm:spPr/>
      <dgm:t>
        <a:bodyPr/>
        <a:lstStyle/>
        <a:p>
          <a:endParaRPr lang="en-GB">
            <a:solidFill>
              <a:schemeClr val="tx1"/>
            </a:solidFill>
          </a:endParaRPr>
        </a:p>
      </dgm:t>
    </dgm:pt>
    <dgm:pt modelId="{6BABE345-74A5-48C5-9430-E09C1FD9635F}">
      <dgm:prSet phldrT="[Text]"/>
      <dgm:spPr/>
      <dgm:t>
        <a:bodyPr/>
        <a:lstStyle/>
        <a:p>
          <a:r>
            <a:rPr lang="en-GB" dirty="0">
              <a:solidFill>
                <a:schemeClr val="tx1"/>
              </a:solidFill>
            </a:rPr>
            <a:t>Upload to </a:t>
          </a:r>
          <a:r>
            <a:rPr lang="en-GB" dirty="0" err="1">
              <a:solidFill>
                <a:schemeClr val="tx1"/>
              </a:solidFill>
            </a:rPr>
            <a:t>OneCodex</a:t>
          </a:r>
          <a:endParaRPr lang="en-GB" dirty="0">
            <a:solidFill>
              <a:schemeClr val="tx1"/>
            </a:solidFill>
          </a:endParaRPr>
        </a:p>
      </dgm:t>
    </dgm:pt>
    <dgm:pt modelId="{AD39D65D-4E16-4B48-9AE2-1C4CCFB5CA1C}" type="parTrans" cxnId="{521A9A3B-9DAC-44C6-85D9-E80929FB3EE3}">
      <dgm:prSet/>
      <dgm:spPr/>
      <dgm:t>
        <a:bodyPr/>
        <a:lstStyle/>
        <a:p>
          <a:endParaRPr lang="en-GB">
            <a:solidFill>
              <a:schemeClr val="tx1"/>
            </a:solidFill>
          </a:endParaRPr>
        </a:p>
      </dgm:t>
    </dgm:pt>
    <dgm:pt modelId="{B658C247-630A-45A5-B4E2-B10F36E43B37}" type="sibTrans" cxnId="{521A9A3B-9DAC-44C6-85D9-E80929FB3EE3}">
      <dgm:prSet/>
      <dgm:spPr/>
      <dgm:t>
        <a:bodyPr/>
        <a:lstStyle/>
        <a:p>
          <a:endParaRPr lang="en-GB">
            <a:solidFill>
              <a:schemeClr val="tx1"/>
            </a:solidFill>
          </a:endParaRPr>
        </a:p>
      </dgm:t>
    </dgm:pt>
    <dgm:pt modelId="{B3D0910C-40D6-4DD2-9896-B182BBAA626E}">
      <dgm:prSet phldrT="[Text]"/>
      <dgm:spPr/>
      <dgm:t>
        <a:bodyPr/>
        <a:lstStyle/>
        <a:p>
          <a:r>
            <a:rPr lang="en-GB" dirty="0">
              <a:solidFill>
                <a:schemeClr val="tx1"/>
              </a:solidFill>
            </a:rPr>
            <a:t>Align reads against desired genome</a:t>
          </a:r>
        </a:p>
      </dgm:t>
    </dgm:pt>
    <dgm:pt modelId="{C30C5716-7003-454A-A308-CE61B4D1844F}" type="parTrans" cxnId="{A3985E59-E724-4DD8-829B-BC024DAFEADB}">
      <dgm:prSet/>
      <dgm:spPr/>
      <dgm:t>
        <a:bodyPr/>
        <a:lstStyle/>
        <a:p>
          <a:endParaRPr lang="en-GB">
            <a:solidFill>
              <a:schemeClr val="tx1"/>
            </a:solidFill>
          </a:endParaRPr>
        </a:p>
      </dgm:t>
    </dgm:pt>
    <dgm:pt modelId="{7A8532F2-28F5-4705-95FA-EF3E2ED8A4D2}" type="sibTrans" cxnId="{A3985E59-E724-4DD8-829B-BC024DAFEADB}">
      <dgm:prSet/>
      <dgm:spPr/>
      <dgm:t>
        <a:bodyPr/>
        <a:lstStyle/>
        <a:p>
          <a:endParaRPr lang="en-GB">
            <a:solidFill>
              <a:schemeClr val="tx1"/>
            </a:solidFill>
          </a:endParaRPr>
        </a:p>
      </dgm:t>
    </dgm:pt>
    <dgm:pt modelId="{52D838B0-1E08-4039-9337-645B6827EFC6}">
      <dgm:prSet phldrT="[Text]"/>
      <dgm:spPr/>
      <dgm:t>
        <a:bodyPr/>
        <a:lstStyle/>
        <a:p>
          <a:r>
            <a:rPr lang="en-GB" dirty="0">
              <a:solidFill>
                <a:schemeClr val="tx1"/>
              </a:solidFill>
            </a:rPr>
            <a:t>Extract the mapped reads</a:t>
          </a:r>
        </a:p>
      </dgm:t>
    </dgm:pt>
    <dgm:pt modelId="{14C3C289-C0D2-4B29-B360-63DF07D9914A}" type="parTrans" cxnId="{DAD39DB3-3867-495D-BFE9-9B488695B2B0}">
      <dgm:prSet/>
      <dgm:spPr/>
      <dgm:t>
        <a:bodyPr/>
        <a:lstStyle/>
        <a:p>
          <a:endParaRPr lang="en-GB">
            <a:solidFill>
              <a:schemeClr val="tx1"/>
            </a:solidFill>
          </a:endParaRPr>
        </a:p>
      </dgm:t>
    </dgm:pt>
    <dgm:pt modelId="{891A0968-B77D-4A5F-8FEA-35134B3C8EA7}" type="sibTrans" cxnId="{DAD39DB3-3867-495D-BFE9-9B488695B2B0}">
      <dgm:prSet/>
      <dgm:spPr/>
      <dgm:t>
        <a:bodyPr/>
        <a:lstStyle/>
        <a:p>
          <a:endParaRPr lang="en-GB">
            <a:solidFill>
              <a:schemeClr val="tx1"/>
            </a:solidFill>
          </a:endParaRPr>
        </a:p>
      </dgm:t>
    </dgm:pt>
    <dgm:pt modelId="{70A018A7-BEF0-4BA2-80ED-1C5CA70EE297}" type="pres">
      <dgm:prSet presAssocID="{AC261D92-C4B4-4B7E-BE86-F228F6C4DBB2}" presName="Name0" presStyleCnt="0">
        <dgm:presLayoutVars>
          <dgm:dir/>
          <dgm:resizeHandles/>
        </dgm:presLayoutVars>
      </dgm:prSet>
      <dgm:spPr/>
    </dgm:pt>
    <dgm:pt modelId="{5B0F3162-8C6A-4DC6-9B5E-2FA2C5A66E8B}" type="pres">
      <dgm:prSet presAssocID="{8C090A83-8B5C-4FE5-A694-7F06805DA17D}" presName="compNode" presStyleCnt="0"/>
      <dgm:spPr/>
    </dgm:pt>
    <dgm:pt modelId="{8EDD708C-B112-4DCB-AB14-07BDFEB136DE}" type="pres">
      <dgm:prSet presAssocID="{8C090A83-8B5C-4FE5-A694-7F06805DA17D}" presName="dummyConnPt" presStyleCnt="0"/>
      <dgm:spPr/>
    </dgm:pt>
    <dgm:pt modelId="{4992AE87-73FC-4ED2-ADAB-943B30F81E74}" type="pres">
      <dgm:prSet presAssocID="{8C090A83-8B5C-4FE5-A694-7F06805DA17D}" presName="node" presStyleLbl="node1" presStyleIdx="0" presStyleCnt="9">
        <dgm:presLayoutVars>
          <dgm:bulletEnabled val="1"/>
        </dgm:presLayoutVars>
      </dgm:prSet>
      <dgm:spPr/>
    </dgm:pt>
    <dgm:pt modelId="{73980E61-B851-4E89-8EF1-D495EDFE7113}" type="pres">
      <dgm:prSet presAssocID="{5FB0E6F3-2326-4754-8F35-DE4A2EBEB0D6}" presName="sibTrans" presStyleLbl="bgSibTrans2D1" presStyleIdx="0" presStyleCnt="8"/>
      <dgm:spPr/>
    </dgm:pt>
    <dgm:pt modelId="{DEAA0212-11AB-4808-BB6D-B8AF0D83918F}" type="pres">
      <dgm:prSet presAssocID="{EA62BEBD-84DE-4F8B-8B4C-284C6691D781}" presName="compNode" presStyleCnt="0"/>
      <dgm:spPr/>
    </dgm:pt>
    <dgm:pt modelId="{5075B1D6-DAC9-4E84-8A72-A1640C9CC684}" type="pres">
      <dgm:prSet presAssocID="{EA62BEBD-84DE-4F8B-8B4C-284C6691D781}" presName="dummyConnPt" presStyleCnt="0"/>
      <dgm:spPr/>
    </dgm:pt>
    <dgm:pt modelId="{381A2CFD-7656-4753-991B-1DB0BEA5A4B8}" type="pres">
      <dgm:prSet presAssocID="{EA62BEBD-84DE-4F8B-8B4C-284C6691D781}" presName="node" presStyleLbl="node1" presStyleIdx="1" presStyleCnt="9">
        <dgm:presLayoutVars>
          <dgm:bulletEnabled val="1"/>
        </dgm:presLayoutVars>
      </dgm:prSet>
      <dgm:spPr/>
    </dgm:pt>
    <dgm:pt modelId="{5CD56552-434B-4928-A4F4-AABA805819EF}" type="pres">
      <dgm:prSet presAssocID="{B3B3D76C-04C1-4EB7-9839-ADD603643B3B}" presName="sibTrans" presStyleLbl="bgSibTrans2D1" presStyleIdx="1" presStyleCnt="8"/>
      <dgm:spPr/>
    </dgm:pt>
    <dgm:pt modelId="{5CBD8927-7CA1-4F22-9356-9F2B25C3E5D7}" type="pres">
      <dgm:prSet presAssocID="{3863F2E8-7EAB-4A2D-A5D7-1415EAD26AF2}" presName="compNode" presStyleCnt="0"/>
      <dgm:spPr/>
    </dgm:pt>
    <dgm:pt modelId="{195EFABA-DE0C-4A74-9FF5-E584C055CC2D}" type="pres">
      <dgm:prSet presAssocID="{3863F2E8-7EAB-4A2D-A5D7-1415EAD26AF2}" presName="dummyConnPt" presStyleCnt="0"/>
      <dgm:spPr/>
    </dgm:pt>
    <dgm:pt modelId="{EAC76148-B1AC-4645-BBB3-380E44096750}" type="pres">
      <dgm:prSet presAssocID="{3863F2E8-7EAB-4A2D-A5D7-1415EAD26AF2}" presName="node" presStyleLbl="node1" presStyleIdx="2" presStyleCnt="9">
        <dgm:presLayoutVars>
          <dgm:bulletEnabled val="1"/>
        </dgm:presLayoutVars>
      </dgm:prSet>
      <dgm:spPr/>
    </dgm:pt>
    <dgm:pt modelId="{3B4F3AA6-59A2-4837-8CF6-75BB9A5A020A}" type="pres">
      <dgm:prSet presAssocID="{EB56B8A8-0860-4B9E-8DB3-E23D2FA49876}" presName="sibTrans" presStyleLbl="bgSibTrans2D1" presStyleIdx="2" presStyleCnt="8"/>
      <dgm:spPr/>
    </dgm:pt>
    <dgm:pt modelId="{DA8131C9-6FA8-4528-BB40-92F7F703871B}" type="pres">
      <dgm:prSet presAssocID="{30799BE0-6D9E-45B8-B13A-022BA8AB74D3}" presName="compNode" presStyleCnt="0"/>
      <dgm:spPr/>
    </dgm:pt>
    <dgm:pt modelId="{2EBBE624-8F7A-47CD-A6E2-AF496AB8713D}" type="pres">
      <dgm:prSet presAssocID="{30799BE0-6D9E-45B8-B13A-022BA8AB74D3}" presName="dummyConnPt" presStyleCnt="0"/>
      <dgm:spPr/>
    </dgm:pt>
    <dgm:pt modelId="{F73DB3F6-C1FA-4EB1-ABCB-4D7A86FF460C}" type="pres">
      <dgm:prSet presAssocID="{30799BE0-6D9E-45B8-B13A-022BA8AB74D3}" presName="node" presStyleLbl="node1" presStyleIdx="3" presStyleCnt="9">
        <dgm:presLayoutVars>
          <dgm:bulletEnabled val="1"/>
        </dgm:presLayoutVars>
      </dgm:prSet>
      <dgm:spPr/>
    </dgm:pt>
    <dgm:pt modelId="{49436E5B-734E-470D-8F3E-A412F1062812}" type="pres">
      <dgm:prSet presAssocID="{56340043-B527-48FA-A475-3431E4FF55AD}" presName="sibTrans" presStyleLbl="bgSibTrans2D1" presStyleIdx="3" presStyleCnt="8"/>
      <dgm:spPr/>
    </dgm:pt>
    <dgm:pt modelId="{29BD3EEB-7713-46E1-8A50-D41C96F934D8}" type="pres">
      <dgm:prSet presAssocID="{1095A54F-7CA7-47F3-8EDB-261C0BCF4A17}" presName="compNode" presStyleCnt="0"/>
      <dgm:spPr/>
    </dgm:pt>
    <dgm:pt modelId="{84E880C1-3105-4495-A77F-A92C230A723F}" type="pres">
      <dgm:prSet presAssocID="{1095A54F-7CA7-47F3-8EDB-261C0BCF4A17}" presName="dummyConnPt" presStyleCnt="0"/>
      <dgm:spPr/>
    </dgm:pt>
    <dgm:pt modelId="{87BF7AA5-3DFB-48D2-9F7F-9A10FB4C0706}" type="pres">
      <dgm:prSet presAssocID="{1095A54F-7CA7-47F3-8EDB-261C0BCF4A17}" presName="node" presStyleLbl="node1" presStyleIdx="4" presStyleCnt="9">
        <dgm:presLayoutVars>
          <dgm:bulletEnabled val="1"/>
        </dgm:presLayoutVars>
      </dgm:prSet>
      <dgm:spPr/>
    </dgm:pt>
    <dgm:pt modelId="{3A5D2ADA-8CE0-4D91-88C0-6A63F60D2138}" type="pres">
      <dgm:prSet presAssocID="{9A7CB679-2EDA-42E4-A365-26805DEACB75}" presName="sibTrans" presStyleLbl="bgSibTrans2D1" presStyleIdx="4" presStyleCnt="8"/>
      <dgm:spPr/>
    </dgm:pt>
    <dgm:pt modelId="{4EF0D5F5-F1FE-4065-AF89-F66971D726F1}" type="pres">
      <dgm:prSet presAssocID="{AFFC51C9-1EED-40BC-8A93-F85619B9027B}" presName="compNode" presStyleCnt="0"/>
      <dgm:spPr/>
    </dgm:pt>
    <dgm:pt modelId="{B7A0D891-EA80-4358-B4C4-C4D2921EBEBF}" type="pres">
      <dgm:prSet presAssocID="{AFFC51C9-1EED-40BC-8A93-F85619B9027B}" presName="dummyConnPt" presStyleCnt="0"/>
      <dgm:spPr/>
    </dgm:pt>
    <dgm:pt modelId="{2A122273-89F6-409F-927E-E481653D3256}" type="pres">
      <dgm:prSet presAssocID="{AFFC51C9-1EED-40BC-8A93-F85619B9027B}" presName="node" presStyleLbl="node1" presStyleIdx="5" presStyleCnt="9">
        <dgm:presLayoutVars>
          <dgm:bulletEnabled val="1"/>
        </dgm:presLayoutVars>
      </dgm:prSet>
      <dgm:spPr/>
    </dgm:pt>
    <dgm:pt modelId="{CA5DE063-7824-4562-8345-E07092A51224}" type="pres">
      <dgm:prSet presAssocID="{92B4C79D-5436-4E38-A066-D5172E66C5B2}" presName="sibTrans" presStyleLbl="bgSibTrans2D1" presStyleIdx="5" presStyleCnt="8"/>
      <dgm:spPr/>
    </dgm:pt>
    <dgm:pt modelId="{2D5606D4-69B6-4046-B989-221E175AEEA0}" type="pres">
      <dgm:prSet presAssocID="{6BABE345-74A5-48C5-9430-E09C1FD9635F}" presName="compNode" presStyleCnt="0"/>
      <dgm:spPr/>
    </dgm:pt>
    <dgm:pt modelId="{53374755-7D40-4656-86C5-1996AC041CF1}" type="pres">
      <dgm:prSet presAssocID="{6BABE345-74A5-48C5-9430-E09C1FD9635F}" presName="dummyConnPt" presStyleCnt="0"/>
      <dgm:spPr/>
    </dgm:pt>
    <dgm:pt modelId="{09E443B9-96CF-4D5B-926E-D2EBE302E0B0}" type="pres">
      <dgm:prSet presAssocID="{6BABE345-74A5-48C5-9430-E09C1FD9635F}" presName="node" presStyleLbl="node1" presStyleIdx="6" presStyleCnt="9">
        <dgm:presLayoutVars>
          <dgm:bulletEnabled val="1"/>
        </dgm:presLayoutVars>
      </dgm:prSet>
      <dgm:spPr/>
    </dgm:pt>
    <dgm:pt modelId="{7C392B7C-7911-4270-8956-45FA3B9150CE}" type="pres">
      <dgm:prSet presAssocID="{B658C247-630A-45A5-B4E2-B10F36E43B37}" presName="sibTrans" presStyleLbl="bgSibTrans2D1" presStyleIdx="6" presStyleCnt="8"/>
      <dgm:spPr/>
    </dgm:pt>
    <dgm:pt modelId="{30806045-028D-4786-9C2E-AB6A391F7968}" type="pres">
      <dgm:prSet presAssocID="{B3D0910C-40D6-4DD2-9896-B182BBAA626E}" presName="compNode" presStyleCnt="0"/>
      <dgm:spPr/>
    </dgm:pt>
    <dgm:pt modelId="{A4235A06-D841-49DC-8E3E-DC0C693B2EBB}" type="pres">
      <dgm:prSet presAssocID="{B3D0910C-40D6-4DD2-9896-B182BBAA626E}" presName="dummyConnPt" presStyleCnt="0"/>
      <dgm:spPr/>
    </dgm:pt>
    <dgm:pt modelId="{1A5AD9B3-41A0-48F4-8F79-F1A63893EAE7}" type="pres">
      <dgm:prSet presAssocID="{B3D0910C-40D6-4DD2-9896-B182BBAA626E}" presName="node" presStyleLbl="node1" presStyleIdx="7" presStyleCnt="9">
        <dgm:presLayoutVars>
          <dgm:bulletEnabled val="1"/>
        </dgm:presLayoutVars>
      </dgm:prSet>
      <dgm:spPr/>
    </dgm:pt>
    <dgm:pt modelId="{9151D1FF-3F4C-4660-8BB7-3B3713326581}" type="pres">
      <dgm:prSet presAssocID="{7A8532F2-28F5-4705-95FA-EF3E2ED8A4D2}" presName="sibTrans" presStyleLbl="bgSibTrans2D1" presStyleIdx="7" presStyleCnt="8"/>
      <dgm:spPr/>
    </dgm:pt>
    <dgm:pt modelId="{E38D86C7-E2D5-4501-AD19-F6FC3F136D8F}" type="pres">
      <dgm:prSet presAssocID="{52D838B0-1E08-4039-9337-645B6827EFC6}" presName="compNode" presStyleCnt="0"/>
      <dgm:spPr/>
    </dgm:pt>
    <dgm:pt modelId="{20F86A5F-92D3-4675-BF16-B1743F191A97}" type="pres">
      <dgm:prSet presAssocID="{52D838B0-1E08-4039-9337-645B6827EFC6}" presName="dummyConnPt" presStyleCnt="0"/>
      <dgm:spPr/>
    </dgm:pt>
    <dgm:pt modelId="{FBE58506-7347-4C8F-8AC3-E6C53978E725}" type="pres">
      <dgm:prSet presAssocID="{52D838B0-1E08-4039-9337-645B6827EFC6}" presName="node" presStyleLbl="node1" presStyleIdx="8" presStyleCnt="9">
        <dgm:presLayoutVars>
          <dgm:bulletEnabled val="1"/>
        </dgm:presLayoutVars>
      </dgm:prSet>
      <dgm:spPr/>
    </dgm:pt>
  </dgm:ptLst>
  <dgm:cxnLst>
    <dgm:cxn modelId="{F1B7A305-DA05-4C30-B4E7-528C26564190}" type="presOf" srcId="{B3D0910C-40D6-4DD2-9896-B182BBAA626E}" destId="{1A5AD9B3-41A0-48F4-8F79-F1A63893EAE7}" srcOrd="0" destOrd="0" presId="urn:microsoft.com/office/officeart/2005/8/layout/bProcess4"/>
    <dgm:cxn modelId="{A72AFE0A-2529-4F3A-93F2-FC9F09A8BDBE}" type="presOf" srcId="{5FB0E6F3-2326-4754-8F35-DE4A2EBEB0D6}" destId="{73980E61-B851-4E89-8EF1-D495EDFE7113}" srcOrd="0" destOrd="0" presId="urn:microsoft.com/office/officeart/2005/8/layout/bProcess4"/>
    <dgm:cxn modelId="{29DC1811-3BDB-4AE0-88D2-CAFA5F5BDC3E}" type="presOf" srcId="{7A8532F2-28F5-4705-95FA-EF3E2ED8A4D2}" destId="{9151D1FF-3F4C-4660-8BB7-3B3713326581}" srcOrd="0" destOrd="0" presId="urn:microsoft.com/office/officeart/2005/8/layout/bProcess4"/>
    <dgm:cxn modelId="{D09A9913-655E-4573-A433-702A4843404B}" srcId="{AC261D92-C4B4-4B7E-BE86-F228F6C4DBB2}" destId="{30799BE0-6D9E-45B8-B13A-022BA8AB74D3}" srcOrd="3" destOrd="0" parTransId="{4083E14D-0A98-4507-8F25-C5953C6B730F}" sibTransId="{56340043-B527-48FA-A475-3431E4FF55AD}"/>
    <dgm:cxn modelId="{4F797F15-CED4-4152-8484-C3202A2482F0}" type="presOf" srcId="{EB56B8A8-0860-4B9E-8DB3-E23D2FA49876}" destId="{3B4F3AA6-59A2-4837-8CF6-75BB9A5A020A}" srcOrd="0" destOrd="0" presId="urn:microsoft.com/office/officeart/2005/8/layout/bProcess4"/>
    <dgm:cxn modelId="{8AB65118-7B02-4647-B537-6D942B34DD0E}" type="presOf" srcId="{56340043-B527-48FA-A475-3431E4FF55AD}" destId="{49436E5B-734E-470D-8F3E-A412F1062812}" srcOrd="0" destOrd="0" presId="urn:microsoft.com/office/officeart/2005/8/layout/bProcess4"/>
    <dgm:cxn modelId="{3ADD9A26-94DA-4DAC-840B-AEA4F0C5D210}" type="presOf" srcId="{B658C247-630A-45A5-B4E2-B10F36E43B37}" destId="{7C392B7C-7911-4270-8956-45FA3B9150CE}" srcOrd="0" destOrd="0" presId="urn:microsoft.com/office/officeart/2005/8/layout/bProcess4"/>
    <dgm:cxn modelId="{521A9A3B-9DAC-44C6-85D9-E80929FB3EE3}" srcId="{AC261D92-C4B4-4B7E-BE86-F228F6C4DBB2}" destId="{6BABE345-74A5-48C5-9430-E09C1FD9635F}" srcOrd="6" destOrd="0" parTransId="{AD39D65D-4E16-4B48-9AE2-1C4CCFB5CA1C}" sibTransId="{B658C247-630A-45A5-B4E2-B10F36E43B37}"/>
    <dgm:cxn modelId="{FBD6DC4F-1676-497B-94FB-A61317506835}" type="presOf" srcId="{6BABE345-74A5-48C5-9430-E09C1FD9635F}" destId="{09E443B9-96CF-4D5B-926E-D2EBE302E0B0}" srcOrd="0" destOrd="0" presId="urn:microsoft.com/office/officeart/2005/8/layout/bProcess4"/>
    <dgm:cxn modelId="{C94CB977-A80C-442E-8DA5-6F2783B0A791}" srcId="{AC261D92-C4B4-4B7E-BE86-F228F6C4DBB2}" destId="{1095A54F-7CA7-47F3-8EDB-261C0BCF4A17}" srcOrd="4" destOrd="0" parTransId="{E5619E5A-082D-4D8C-B3CE-1F02EB2E3942}" sibTransId="{9A7CB679-2EDA-42E4-A365-26805DEACB75}"/>
    <dgm:cxn modelId="{A3985E59-E724-4DD8-829B-BC024DAFEADB}" srcId="{AC261D92-C4B4-4B7E-BE86-F228F6C4DBB2}" destId="{B3D0910C-40D6-4DD2-9896-B182BBAA626E}" srcOrd="7" destOrd="0" parTransId="{C30C5716-7003-454A-A308-CE61B4D1844F}" sibTransId="{7A8532F2-28F5-4705-95FA-EF3E2ED8A4D2}"/>
    <dgm:cxn modelId="{3E71017B-9E95-4C5C-8EEB-69A4607107F8}" srcId="{AC261D92-C4B4-4B7E-BE86-F228F6C4DBB2}" destId="{AFFC51C9-1EED-40BC-8A93-F85619B9027B}" srcOrd="5" destOrd="0" parTransId="{22F898A2-B18F-4970-9932-6621A85BD064}" sibTransId="{92B4C79D-5436-4E38-A066-D5172E66C5B2}"/>
    <dgm:cxn modelId="{FC1E8F7F-1649-45C6-84DC-A62D64F0B704}" type="presOf" srcId="{B3B3D76C-04C1-4EB7-9839-ADD603643B3B}" destId="{5CD56552-434B-4928-A4F4-AABA805819EF}" srcOrd="0" destOrd="0" presId="urn:microsoft.com/office/officeart/2005/8/layout/bProcess4"/>
    <dgm:cxn modelId="{935B6686-F2E2-4D2B-8105-86B1A156D02F}" type="presOf" srcId="{AFFC51C9-1EED-40BC-8A93-F85619B9027B}" destId="{2A122273-89F6-409F-927E-E481653D3256}" srcOrd="0" destOrd="0" presId="urn:microsoft.com/office/officeart/2005/8/layout/bProcess4"/>
    <dgm:cxn modelId="{16D87987-FCF4-4F7E-A469-26E12ECFAC0B}" type="presOf" srcId="{EA62BEBD-84DE-4F8B-8B4C-284C6691D781}" destId="{381A2CFD-7656-4753-991B-1DB0BEA5A4B8}" srcOrd="0" destOrd="0" presId="urn:microsoft.com/office/officeart/2005/8/layout/bProcess4"/>
    <dgm:cxn modelId="{F60D878A-FFE0-47CD-AE8B-7E96BC6220FF}" type="presOf" srcId="{3863F2E8-7EAB-4A2D-A5D7-1415EAD26AF2}" destId="{EAC76148-B1AC-4645-BBB3-380E44096750}" srcOrd="0" destOrd="0" presId="urn:microsoft.com/office/officeart/2005/8/layout/bProcess4"/>
    <dgm:cxn modelId="{7233E295-CF1E-4A4F-B3AE-0C622575147A}" type="presOf" srcId="{AC261D92-C4B4-4B7E-BE86-F228F6C4DBB2}" destId="{70A018A7-BEF0-4BA2-80ED-1C5CA70EE297}" srcOrd="0" destOrd="0" presId="urn:microsoft.com/office/officeart/2005/8/layout/bProcess4"/>
    <dgm:cxn modelId="{EC9912A4-19A7-42A1-9BAD-F0D1CA6856E1}" srcId="{AC261D92-C4B4-4B7E-BE86-F228F6C4DBB2}" destId="{EA62BEBD-84DE-4F8B-8B4C-284C6691D781}" srcOrd="1" destOrd="0" parTransId="{FEA7161E-097E-4EC4-ADED-724DE7CBE178}" sibTransId="{B3B3D76C-04C1-4EB7-9839-ADD603643B3B}"/>
    <dgm:cxn modelId="{5A4C90B0-F212-4DBE-9156-C1476F75888F}" type="presOf" srcId="{8C090A83-8B5C-4FE5-A694-7F06805DA17D}" destId="{4992AE87-73FC-4ED2-ADAB-943B30F81E74}" srcOrd="0" destOrd="0" presId="urn:microsoft.com/office/officeart/2005/8/layout/bProcess4"/>
    <dgm:cxn modelId="{DAD39DB3-3867-495D-BFE9-9B488695B2B0}" srcId="{AC261D92-C4B4-4B7E-BE86-F228F6C4DBB2}" destId="{52D838B0-1E08-4039-9337-645B6827EFC6}" srcOrd="8" destOrd="0" parTransId="{14C3C289-C0D2-4B29-B360-63DF07D9914A}" sibTransId="{891A0968-B77D-4A5F-8FEA-35134B3C8EA7}"/>
    <dgm:cxn modelId="{B65183B5-13B7-4FA3-ADC4-AEA053073C29}" type="presOf" srcId="{1095A54F-7CA7-47F3-8EDB-261C0BCF4A17}" destId="{87BF7AA5-3DFB-48D2-9F7F-9A10FB4C0706}" srcOrd="0" destOrd="0" presId="urn:microsoft.com/office/officeart/2005/8/layout/bProcess4"/>
    <dgm:cxn modelId="{E307C5BA-38A5-4F08-85DB-6A10AC398F05}" type="presOf" srcId="{9A7CB679-2EDA-42E4-A365-26805DEACB75}" destId="{3A5D2ADA-8CE0-4D91-88C0-6A63F60D2138}" srcOrd="0" destOrd="0" presId="urn:microsoft.com/office/officeart/2005/8/layout/bProcess4"/>
    <dgm:cxn modelId="{EEEAEDBA-E8FD-48CD-846E-D75080521D43}" type="presOf" srcId="{92B4C79D-5436-4E38-A066-D5172E66C5B2}" destId="{CA5DE063-7824-4562-8345-E07092A51224}" srcOrd="0" destOrd="0" presId="urn:microsoft.com/office/officeart/2005/8/layout/bProcess4"/>
    <dgm:cxn modelId="{FB41F0BA-5A73-4201-AD57-90A8DC546BCF}" type="presOf" srcId="{52D838B0-1E08-4039-9337-645B6827EFC6}" destId="{FBE58506-7347-4C8F-8AC3-E6C53978E725}" srcOrd="0" destOrd="0" presId="urn:microsoft.com/office/officeart/2005/8/layout/bProcess4"/>
    <dgm:cxn modelId="{0B0D3EBC-AE12-4AD7-958E-9EAC14DB3991}" srcId="{AC261D92-C4B4-4B7E-BE86-F228F6C4DBB2}" destId="{3863F2E8-7EAB-4A2D-A5D7-1415EAD26AF2}" srcOrd="2" destOrd="0" parTransId="{214CEC57-2D1C-4877-A865-2891E6929775}" sibTransId="{EB56B8A8-0860-4B9E-8DB3-E23D2FA49876}"/>
    <dgm:cxn modelId="{AAFB26BD-CBB5-4D68-A7D9-0409E328FCCF}" type="presOf" srcId="{30799BE0-6D9E-45B8-B13A-022BA8AB74D3}" destId="{F73DB3F6-C1FA-4EB1-ABCB-4D7A86FF460C}" srcOrd="0" destOrd="0" presId="urn:microsoft.com/office/officeart/2005/8/layout/bProcess4"/>
    <dgm:cxn modelId="{10DEE5D4-9F21-43EF-89C1-E5C868A2BF34}" srcId="{AC261D92-C4B4-4B7E-BE86-F228F6C4DBB2}" destId="{8C090A83-8B5C-4FE5-A694-7F06805DA17D}" srcOrd="0" destOrd="0" parTransId="{6945308B-AAC6-489C-821E-B69DB9419D0B}" sibTransId="{5FB0E6F3-2326-4754-8F35-DE4A2EBEB0D6}"/>
    <dgm:cxn modelId="{54FF145F-E949-4FD4-AD1A-038DDFA617F4}" type="presParOf" srcId="{70A018A7-BEF0-4BA2-80ED-1C5CA70EE297}" destId="{5B0F3162-8C6A-4DC6-9B5E-2FA2C5A66E8B}" srcOrd="0" destOrd="0" presId="urn:microsoft.com/office/officeart/2005/8/layout/bProcess4"/>
    <dgm:cxn modelId="{F989315C-E7FE-42A1-B225-77ED577C0675}" type="presParOf" srcId="{5B0F3162-8C6A-4DC6-9B5E-2FA2C5A66E8B}" destId="{8EDD708C-B112-4DCB-AB14-07BDFEB136DE}" srcOrd="0" destOrd="0" presId="urn:microsoft.com/office/officeart/2005/8/layout/bProcess4"/>
    <dgm:cxn modelId="{16D9C437-80ED-4C92-A7BB-00FB16E7F03E}" type="presParOf" srcId="{5B0F3162-8C6A-4DC6-9B5E-2FA2C5A66E8B}" destId="{4992AE87-73FC-4ED2-ADAB-943B30F81E74}" srcOrd="1" destOrd="0" presId="urn:microsoft.com/office/officeart/2005/8/layout/bProcess4"/>
    <dgm:cxn modelId="{C5770BF0-0C41-4C5D-9324-F509B8A023A8}" type="presParOf" srcId="{70A018A7-BEF0-4BA2-80ED-1C5CA70EE297}" destId="{73980E61-B851-4E89-8EF1-D495EDFE7113}" srcOrd="1" destOrd="0" presId="urn:microsoft.com/office/officeart/2005/8/layout/bProcess4"/>
    <dgm:cxn modelId="{E66CD4EE-CFA7-4B21-AD9B-8C16FCD7CFEF}" type="presParOf" srcId="{70A018A7-BEF0-4BA2-80ED-1C5CA70EE297}" destId="{DEAA0212-11AB-4808-BB6D-B8AF0D83918F}" srcOrd="2" destOrd="0" presId="urn:microsoft.com/office/officeart/2005/8/layout/bProcess4"/>
    <dgm:cxn modelId="{F4DA76ED-2391-47EF-BE6C-133303E16969}" type="presParOf" srcId="{DEAA0212-11AB-4808-BB6D-B8AF0D83918F}" destId="{5075B1D6-DAC9-4E84-8A72-A1640C9CC684}" srcOrd="0" destOrd="0" presId="urn:microsoft.com/office/officeart/2005/8/layout/bProcess4"/>
    <dgm:cxn modelId="{BD7236C3-7A5F-4D41-BBB7-C3BC2FF8FA07}" type="presParOf" srcId="{DEAA0212-11AB-4808-BB6D-B8AF0D83918F}" destId="{381A2CFD-7656-4753-991B-1DB0BEA5A4B8}" srcOrd="1" destOrd="0" presId="urn:microsoft.com/office/officeart/2005/8/layout/bProcess4"/>
    <dgm:cxn modelId="{8AB8AA9D-EDDE-44B8-BD81-A0EF52669722}" type="presParOf" srcId="{70A018A7-BEF0-4BA2-80ED-1C5CA70EE297}" destId="{5CD56552-434B-4928-A4F4-AABA805819EF}" srcOrd="3" destOrd="0" presId="urn:microsoft.com/office/officeart/2005/8/layout/bProcess4"/>
    <dgm:cxn modelId="{7F90A183-5FA5-4FD5-A56C-C91A79B01192}" type="presParOf" srcId="{70A018A7-BEF0-4BA2-80ED-1C5CA70EE297}" destId="{5CBD8927-7CA1-4F22-9356-9F2B25C3E5D7}" srcOrd="4" destOrd="0" presId="urn:microsoft.com/office/officeart/2005/8/layout/bProcess4"/>
    <dgm:cxn modelId="{80CF94AA-FC01-43A7-85A8-3981005AD245}" type="presParOf" srcId="{5CBD8927-7CA1-4F22-9356-9F2B25C3E5D7}" destId="{195EFABA-DE0C-4A74-9FF5-E584C055CC2D}" srcOrd="0" destOrd="0" presId="urn:microsoft.com/office/officeart/2005/8/layout/bProcess4"/>
    <dgm:cxn modelId="{C84DF31F-864E-4864-A852-B86415801415}" type="presParOf" srcId="{5CBD8927-7CA1-4F22-9356-9F2B25C3E5D7}" destId="{EAC76148-B1AC-4645-BBB3-380E44096750}" srcOrd="1" destOrd="0" presId="urn:microsoft.com/office/officeart/2005/8/layout/bProcess4"/>
    <dgm:cxn modelId="{9E4180A3-B4D8-4F1E-898D-30F509B61B9C}" type="presParOf" srcId="{70A018A7-BEF0-4BA2-80ED-1C5CA70EE297}" destId="{3B4F3AA6-59A2-4837-8CF6-75BB9A5A020A}" srcOrd="5" destOrd="0" presId="urn:microsoft.com/office/officeart/2005/8/layout/bProcess4"/>
    <dgm:cxn modelId="{2E9BD24B-CFD2-4EBA-AF2E-02A71026E086}" type="presParOf" srcId="{70A018A7-BEF0-4BA2-80ED-1C5CA70EE297}" destId="{DA8131C9-6FA8-4528-BB40-92F7F703871B}" srcOrd="6" destOrd="0" presId="urn:microsoft.com/office/officeart/2005/8/layout/bProcess4"/>
    <dgm:cxn modelId="{56695DA1-5868-41D4-A712-958DC6A7A52C}" type="presParOf" srcId="{DA8131C9-6FA8-4528-BB40-92F7F703871B}" destId="{2EBBE624-8F7A-47CD-A6E2-AF496AB8713D}" srcOrd="0" destOrd="0" presId="urn:microsoft.com/office/officeart/2005/8/layout/bProcess4"/>
    <dgm:cxn modelId="{BF7CDC00-6106-4D3A-ADC5-7D3470E43CFC}" type="presParOf" srcId="{DA8131C9-6FA8-4528-BB40-92F7F703871B}" destId="{F73DB3F6-C1FA-4EB1-ABCB-4D7A86FF460C}" srcOrd="1" destOrd="0" presId="urn:microsoft.com/office/officeart/2005/8/layout/bProcess4"/>
    <dgm:cxn modelId="{C0A708A1-3964-42C3-A06F-AF43D6C35F38}" type="presParOf" srcId="{70A018A7-BEF0-4BA2-80ED-1C5CA70EE297}" destId="{49436E5B-734E-470D-8F3E-A412F1062812}" srcOrd="7" destOrd="0" presId="urn:microsoft.com/office/officeart/2005/8/layout/bProcess4"/>
    <dgm:cxn modelId="{59626F89-13D6-4ACD-A308-83803DD978C2}" type="presParOf" srcId="{70A018A7-BEF0-4BA2-80ED-1C5CA70EE297}" destId="{29BD3EEB-7713-46E1-8A50-D41C96F934D8}" srcOrd="8" destOrd="0" presId="urn:microsoft.com/office/officeart/2005/8/layout/bProcess4"/>
    <dgm:cxn modelId="{1D2E0338-0CC6-41CB-9299-A861E0C5E7BF}" type="presParOf" srcId="{29BD3EEB-7713-46E1-8A50-D41C96F934D8}" destId="{84E880C1-3105-4495-A77F-A92C230A723F}" srcOrd="0" destOrd="0" presId="urn:microsoft.com/office/officeart/2005/8/layout/bProcess4"/>
    <dgm:cxn modelId="{F93257DE-4F48-4625-9A51-BFF139F20484}" type="presParOf" srcId="{29BD3EEB-7713-46E1-8A50-D41C96F934D8}" destId="{87BF7AA5-3DFB-48D2-9F7F-9A10FB4C0706}" srcOrd="1" destOrd="0" presId="urn:microsoft.com/office/officeart/2005/8/layout/bProcess4"/>
    <dgm:cxn modelId="{775DADBF-0E4F-4A85-8BA5-BE4C7A44DF66}" type="presParOf" srcId="{70A018A7-BEF0-4BA2-80ED-1C5CA70EE297}" destId="{3A5D2ADA-8CE0-4D91-88C0-6A63F60D2138}" srcOrd="9" destOrd="0" presId="urn:microsoft.com/office/officeart/2005/8/layout/bProcess4"/>
    <dgm:cxn modelId="{43307C2B-CB8C-452E-8E5C-EB52817C6119}" type="presParOf" srcId="{70A018A7-BEF0-4BA2-80ED-1C5CA70EE297}" destId="{4EF0D5F5-F1FE-4065-AF89-F66971D726F1}" srcOrd="10" destOrd="0" presId="urn:microsoft.com/office/officeart/2005/8/layout/bProcess4"/>
    <dgm:cxn modelId="{E8B5E244-12E4-4A66-9F48-0F3F29992C1B}" type="presParOf" srcId="{4EF0D5F5-F1FE-4065-AF89-F66971D726F1}" destId="{B7A0D891-EA80-4358-B4C4-C4D2921EBEBF}" srcOrd="0" destOrd="0" presId="urn:microsoft.com/office/officeart/2005/8/layout/bProcess4"/>
    <dgm:cxn modelId="{F72014F2-A100-422B-93E3-BDCC3FE7198D}" type="presParOf" srcId="{4EF0D5F5-F1FE-4065-AF89-F66971D726F1}" destId="{2A122273-89F6-409F-927E-E481653D3256}" srcOrd="1" destOrd="0" presId="urn:microsoft.com/office/officeart/2005/8/layout/bProcess4"/>
    <dgm:cxn modelId="{030CE15F-C0C0-4166-BB04-62C60FCD46CC}" type="presParOf" srcId="{70A018A7-BEF0-4BA2-80ED-1C5CA70EE297}" destId="{CA5DE063-7824-4562-8345-E07092A51224}" srcOrd="11" destOrd="0" presId="urn:microsoft.com/office/officeart/2005/8/layout/bProcess4"/>
    <dgm:cxn modelId="{8E06A7B5-A959-4A11-A7FD-3C2E7481D76E}" type="presParOf" srcId="{70A018A7-BEF0-4BA2-80ED-1C5CA70EE297}" destId="{2D5606D4-69B6-4046-B989-221E175AEEA0}" srcOrd="12" destOrd="0" presId="urn:microsoft.com/office/officeart/2005/8/layout/bProcess4"/>
    <dgm:cxn modelId="{E7FDA040-1FAE-4E7C-9B5C-2479F17A0ABC}" type="presParOf" srcId="{2D5606D4-69B6-4046-B989-221E175AEEA0}" destId="{53374755-7D40-4656-86C5-1996AC041CF1}" srcOrd="0" destOrd="0" presId="urn:microsoft.com/office/officeart/2005/8/layout/bProcess4"/>
    <dgm:cxn modelId="{F52CD568-FF93-4F5A-88AA-4E0D4196592E}" type="presParOf" srcId="{2D5606D4-69B6-4046-B989-221E175AEEA0}" destId="{09E443B9-96CF-4D5B-926E-D2EBE302E0B0}" srcOrd="1" destOrd="0" presId="urn:microsoft.com/office/officeart/2005/8/layout/bProcess4"/>
    <dgm:cxn modelId="{D8B606C8-4892-4B55-9373-24E53BEF2E45}" type="presParOf" srcId="{70A018A7-BEF0-4BA2-80ED-1C5CA70EE297}" destId="{7C392B7C-7911-4270-8956-45FA3B9150CE}" srcOrd="13" destOrd="0" presId="urn:microsoft.com/office/officeart/2005/8/layout/bProcess4"/>
    <dgm:cxn modelId="{E3570E16-B3C9-4349-AFC7-8C2CC36F572D}" type="presParOf" srcId="{70A018A7-BEF0-4BA2-80ED-1C5CA70EE297}" destId="{30806045-028D-4786-9C2E-AB6A391F7968}" srcOrd="14" destOrd="0" presId="urn:microsoft.com/office/officeart/2005/8/layout/bProcess4"/>
    <dgm:cxn modelId="{B88FA19E-12A4-4F20-89BB-21C36013810C}" type="presParOf" srcId="{30806045-028D-4786-9C2E-AB6A391F7968}" destId="{A4235A06-D841-49DC-8E3E-DC0C693B2EBB}" srcOrd="0" destOrd="0" presId="urn:microsoft.com/office/officeart/2005/8/layout/bProcess4"/>
    <dgm:cxn modelId="{0A071F39-A378-46CE-A94F-E6F0B67FE9D2}" type="presParOf" srcId="{30806045-028D-4786-9C2E-AB6A391F7968}" destId="{1A5AD9B3-41A0-48F4-8F79-F1A63893EAE7}" srcOrd="1" destOrd="0" presId="urn:microsoft.com/office/officeart/2005/8/layout/bProcess4"/>
    <dgm:cxn modelId="{66A91535-FCC5-4AB7-95F4-AC4C71269285}" type="presParOf" srcId="{70A018A7-BEF0-4BA2-80ED-1C5CA70EE297}" destId="{9151D1FF-3F4C-4660-8BB7-3B3713326581}" srcOrd="15" destOrd="0" presId="urn:microsoft.com/office/officeart/2005/8/layout/bProcess4"/>
    <dgm:cxn modelId="{78FC4E8F-67D9-4469-A38D-772636086706}" type="presParOf" srcId="{70A018A7-BEF0-4BA2-80ED-1C5CA70EE297}" destId="{E38D86C7-E2D5-4501-AD19-F6FC3F136D8F}" srcOrd="16" destOrd="0" presId="urn:microsoft.com/office/officeart/2005/8/layout/bProcess4"/>
    <dgm:cxn modelId="{23974DED-DA39-44A6-AC40-B94F8A14B7E2}" type="presParOf" srcId="{E38D86C7-E2D5-4501-AD19-F6FC3F136D8F}" destId="{20F86A5F-92D3-4675-BF16-B1743F191A97}" srcOrd="0" destOrd="0" presId="urn:microsoft.com/office/officeart/2005/8/layout/bProcess4"/>
    <dgm:cxn modelId="{4046B6AD-FE1A-4E63-86E0-6BC64592B054}" type="presParOf" srcId="{E38D86C7-E2D5-4501-AD19-F6FC3F136D8F}" destId="{FBE58506-7347-4C8F-8AC3-E6C53978E72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80E61-B851-4E89-8EF1-D495EDFE7113}">
      <dsp:nvSpPr>
        <dsp:cNvPr id="0" name=""/>
        <dsp:cNvSpPr/>
      </dsp:nvSpPr>
      <dsp:spPr>
        <a:xfrm rot="5400000">
          <a:off x="-100262" y="898954"/>
          <a:ext cx="1401169" cy="169249"/>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92AE87-73FC-4ED2-ADAB-943B30F81E74}">
      <dsp:nvSpPr>
        <dsp:cNvPr id="0" name=""/>
        <dsp:cNvSpPr/>
      </dsp:nvSpPr>
      <dsp:spPr>
        <a:xfrm>
          <a:off x="219588" y="1068"/>
          <a:ext cx="1880553" cy="112833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err="1">
              <a:solidFill>
                <a:schemeClr val="tx1"/>
              </a:solidFill>
            </a:rPr>
            <a:t>Basecalling</a:t>
          </a:r>
          <a:endParaRPr lang="en-GB" sz="1800" kern="1200" dirty="0">
            <a:solidFill>
              <a:schemeClr val="tx1"/>
            </a:solidFill>
          </a:endParaRPr>
        </a:p>
      </dsp:txBody>
      <dsp:txXfrm>
        <a:off x="252636" y="34116"/>
        <a:ext cx="1814457" cy="1062236"/>
      </dsp:txXfrm>
    </dsp:sp>
    <dsp:sp modelId="{5CD56552-434B-4928-A4F4-AABA805819EF}">
      <dsp:nvSpPr>
        <dsp:cNvPr id="0" name=""/>
        <dsp:cNvSpPr/>
      </dsp:nvSpPr>
      <dsp:spPr>
        <a:xfrm rot="5400000">
          <a:off x="-100262" y="2309369"/>
          <a:ext cx="1401169" cy="169249"/>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1A2CFD-7656-4753-991B-1DB0BEA5A4B8}">
      <dsp:nvSpPr>
        <dsp:cNvPr id="0" name=""/>
        <dsp:cNvSpPr/>
      </dsp:nvSpPr>
      <dsp:spPr>
        <a:xfrm>
          <a:off x="219588" y="1411483"/>
          <a:ext cx="1880553" cy="112833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Demultiplexing</a:t>
          </a:r>
        </a:p>
      </dsp:txBody>
      <dsp:txXfrm>
        <a:off x="252636" y="1444531"/>
        <a:ext cx="1814457" cy="1062236"/>
      </dsp:txXfrm>
    </dsp:sp>
    <dsp:sp modelId="{3B4F3AA6-59A2-4837-8CF6-75BB9A5A020A}">
      <dsp:nvSpPr>
        <dsp:cNvPr id="0" name=""/>
        <dsp:cNvSpPr/>
      </dsp:nvSpPr>
      <dsp:spPr>
        <a:xfrm>
          <a:off x="604945" y="3014577"/>
          <a:ext cx="2491890" cy="169249"/>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AC76148-B1AC-4645-BBB3-380E44096750}">
      <dsp:nvSpPr>
        <dsp:cNvPr id="0" name=""/>
        <dsp:cNvSpPr/>
      </dsp:nvSpPr>
      <dsp:spPr>
        <a:xfrm>
          <a:off x="219588" y="2821899"/>
          <a:ext cx="1880553" cy="112833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Adapter removal/trimming</a:t>
          </a:r>
        </a:p>
      </dsp:txBody>
      <dsp:txXfrm>
        <a:off x="252636" y="2854947"/>
        <a:ext cx="1814457" cy="1062236"/>
      </dsp:txXfrm>
    </dsp:sp>
    <dsp:sp modelId="{49436E5B-734E-470D-8F3E-A412F1062812}">
      <dsp:nvSpPr>
        <dsp:cNvPr id="0" name=""/>
        <dsp:cNvSpPr/>
      </dsp:nvSpPr>
      <dsp:spPr>
        <a:xfrm rot="16200000">
          <a:off x="2400874" y="2309369"/>
          <a:ext cx="1401169" cy="169249"/>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3DB3F6-C1FA-4EB1-ABCB-4D7A86FF460C}">
      <dsp:nvSpPr>
        <dsp:cNvPr id="0" name=""/>
        <dsp:cNvSpPr/>
      </dsp:nvSpPr>
      <dsp:spPr>
        <a:xfrm>
          <a:off x="2720725" y="2821899"/>
          <a:ext cx="1880553" cy="112833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QC checks</a:t>
          </a:r>
        </a:p>
      </dsp:txBody>
      <dsp:txXfrm>
        <a:off x="2753773" y="2854947"/>
        <a:ext cx="1814457" cy="1062236"/>
      </dsp:txXfrm>
    </dsp:sp>
    <dsp:sp modelId="{3A5D2ADA-8CE0-4D91-88C0-6A63F60D2138}">
      <dsp:nvSpPr>
        <dsp:cNvPr id="0" name=""/>
        <dsp:cNvSpPr/>
      </dsp:nvSpPr>
      <dsp:spPr>
        <a:xfrm rot="16200000">
          <a:off x="2400874" y="898954"/>
          <a:ext cx="1401169" cy="169249"/>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BF7AA5-3DFB-48D2-9F7F-9A10FB4C0706}">
      <dsp:nvSpPr>
        <dsp:cNvPr id="0" name=""/>
        <dsp:cNvSpPr/>
      </dsp:nvSpPr>
      <dsp:spPr>
        <a:xfrm>
          <a:off x="2720725" y="1411483"/>
          <a:ext cx="1880553" cy="112833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Align against Macaque genome</a:t>
          </a:r>
        </a:p>
      </dsp:txBody>
      <dsp:txXfrm>
        <a:off x="2753773" y="1444531"/>
        <a:ext cx="1814457" cy="1062236"/>
      </dsp:txXfrm>
    </dsp:sp>
    <dsp:sp modelId="{CA5DE063-7824-4562-8345-E07092A51224}">
      <dsp:nvSpPr>
        <dsp:cNvPr id="0" name=""/>
        <dsp:cNvSpPr/>
      </dsp:nvSpPr>
      <dsp:spPr>
        <a:xfrm>
          <a:off x="3106081" y="193746"/>
          <a:ext cx="2491890" cy="169249"/>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122273-89F6-409F-927E-E481653D3256}">
      <dsp:nvSpPr>
        <dsp:cNvPr id="0" name=""/>
        <dsp:cNvSpPr/>
      </dsp:nvSpPr>
      <dsp:spPr>
        <a:xfrm>
          <a:off x="2720725" y="1068"/>
          <a:ext cx="1880553" cy="112833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Remove unmapped reads</a:t>
          </a:r>
        </a:p>
      </dsp:txBody>
      <dsp:txXfrm>
        <a:off x="2753773" y="34116"/>
        <a:ext cx="1814457" cy="1062236"/>
      </dsp:txXfrm>
    </dsp:sp>
    <dsp:sp modelId="{7C392B7C-7911-4270-8956-45FA3B9150CE}">
      <dsp:nvSpPr>
        <dsp:cNvPr id="0" name=""/>
        <dsp:cNvSpPr/>
      </dsp:nvSpPr>
      <dsp:spPr>
        <a:xfrm rot="5400000">
          <a:off x="4902010" y="898954"/>
          <a:ext cx="1401169" cy="169249"/>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E443B9-96CF-4D5B-926E-D2EBE302E0B0}">
      <dsp:nvSpPr>
        <dsp:cNvPr id="0" name=""/>
        <dsp:cNvSpPr/>
      </dsp:nvSpPr>
      <dsp:spPr>
        <a:xfrm>
          <a:off x="5221861" y="1068"/>
          <a:ext cx="1880553" cy="112833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Upload to </a:t>
          </a:r>
          <a:r>
            <a:rPr lang="en-GB" sz="1800" kern="1200" dirty="0" err="1">
              <a:solidFill>
                <a:schemeClr val="tx1"/>
              </a:solidFill>
            </a:rPr>
            <a:t>OneCodex</a:t>
          </a:r>
          <a:endParaRPr lang="en-GB" sz="1800" kern="1200" dirty="0">
            <a:solidFill>
              <a:schemeClr val="tx1"/>
            </a:solidFill>
          </a:endParaRPr>
        </a:p>
      </dsp:txBody>
      <dsp:txXfrm>
        <a:off x="5254909" y="34116"/>
        <a:ext cx="1814457" cy="1062236"/>
      </dsp:txXfrm>
    </dsp:sp>
    <dsp:sp modelId="{9151D1FF-3F4C-4660-8BB7-3B3713326581}">
      <dsp:nvSpPr>
        <dsp:cNvPr id="0" name=""/>
        <dsp:cNvSpPr/>
      </dsp:nvSpPr>
      <dsp:spPr>
        <a:xfrm rot="5400000">
          <a:off x="4902010" y="2309369"/>
          <a:ext cx="1401169" cy="169249"/>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5AD9B3-41A0-48F4-8F79-F1A63893EAE7}">
      <dsp:nvSpPr>
        <dsp:cNvPr id="0" name=""/>
        <dsp:cNvSpPr/>
      </dsp:nvSpPr>
      <dsp:spPr>
        <a:xfrm>
          <a:off x="5221861" y="1411483"/>
          <a:ext cx="1880553" cy="112833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Align reads against desired genome</a:t>
          </a:r>
        </a:p>
      </dsp:txBody>
      <dsp:txXfrm>
        <a:off x="5254909" y="1444531"/>
        <a:ext cx="1814457" cy="1062236"/>
      </dsp:txXfrm>
    </dsp:sp>
    <dsp:sp modelId="{FBE58506-7347-4C8F-8AC3-E6C53978E725}">
      <dsp:nvSpPr>
        <dsp:cNvPr id="0" name=""/>
        <dsp:cNvSpPr/>
      </dsp:nvSpPr>
      <dsp:spPr>
        <a:xfrm>
          <a:off x="5221861" y="2821899"/>
          <a:ext cx="1880553" cy="112833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Extract the mapped reads</a:t>
          </a:r>
        </a:p>
      </dsp:txBody>
      <dsp:txXfrm>
        <a:off x="5254909" y="2854947"/>
        <a:ext cx="1814457" cy="106223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5/3/2021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5/3/2021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167218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1738906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1610610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GB" dirty="0"/>
              <a:t>Generally you </a:t>
            </a:r>
            <a:r>
              <a:rPr lang="en-GB" dirty="0" err="1"/>
              <a:t>dont</a:t>
            </a:r>
            <a:r>
              <a:rPr lang="en-GB" dirty="0"/>
              <a:t> want to install so many tools at the same time unless you know they </a:t>
            </a:r>
            <a:r>
              <a:rPr lang="en-GB" dirty="0" err="1"/>
              <a:t>dont</a:t>
            </a:r>
            <a:r>
              <a:rPr lang="en-GB" dirty="0"/>
              <a:t> mess with one another. Software are really quite sensitive and specifically coded</a:t>
            </a:r>
          </a:p>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304757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a:p>
        </p:txBody>
      </p:sp>
    </p:spTree>
    <p:extLst>
      <p:ext uri="{BB962C8B-B14F-4D97-AF65-F5344CB8AC3E}">
        <p14:creationId xmlns:p14="http://schemas.microsoft.com/office/powerpoint/2010/main" val="1222439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GB" dirty="0"/>
              <a:t>For this particular example, we know there is only one whole genome for </a:t>
            </a:r>
            <a:r>
              <a:rPr lang="en-GB" dirty="0" err="1"/>
              <a:t>M.fuscata</a:t>
            </a:r>
            <a:r>
              <a:rPr lang="en-GB" dirty="0"/>
              <a:t>. However, using this Genome option takes you to the page of the 'gold-standard' genome which may not necessarily be what you want. To see all options of assemblies for an organism, Choose the `Assembly` from the drop down bar. Another advantage of this is that you can get extra information like the starting coverage of the assembly as well as what technology was used to sequence it</a:t>
            </a:r>
          </a:p>
          <a:p>
            <a:pPr marL="171450" indent="-171450">
              <a:buFont typeface="Wingdings" panose="05000000000000000000" pitchFamily="2" charset="2"/>
              <a:buChar char="Ø"/>
            </a:pPr>
            <a:r>
              <a:rPr lang="en-GB" dirty="0"/>
              <a:t>Lets explore what we get from choose both Genome and Assembly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dirty="0"/>
              <a:t>NCBI is a huge site that has multiple ways of navigating to the same information so at some point, you may want to get comfortable with it to an extent. </a:t>
            </a:r>
          </a:p>
          <a:p>
            <a:pPr marL="171450" indent="-171450">
              <a:buFont typeface="Wingdings" panose="05000000000000000000" pitchFamily="2" charset="2"/>
              <a:buChar char="Ø"/>
            </a:pPr>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24</a:t>
            </a:fld>
            <a:endParaRPr lang="en-US" noProof="0"/>
          </a:p>
        </p:txBody>
      </p:sp>
    </p:spTree>
    <p:extLst>
      <p:ext uri="{BB962C8B-B14F-4D97-AF65-F5344CB8AC3E}">
        <p14:creationId xmlns:p14="http://schemas.microsoft.com/office/powerpoint/2010/main" val="1379132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3" name="Title 2">
            <a:extLst>
              <a:ext uri="{FF2B5EF4-FFF2-40B4-BE49-F238E27FC236}">
                <a16:creationId xmlns:a16="http://schemas.microsoft.com/office/drawing/2014/main" id="{E9E8C025-6733-4133-A227-01F4DEC29DD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49D5D-7749-4ED2-84AE-2F13B50886C0}"/>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E6DA622C-99BD-45F0-BFC0-513BB978A9F1}"/>
              </a:ext>
            </a:extLst>
          </p:cNvPr>
          <p:cNvSpPr>
            <a:spLocks noGrp="1"/>
          </p:cNvSpPr>
          <p:nvPr>
            <p:ph type="ftr" sz="quarter" idx="10"/>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98A94261-BEBF-4746-B2A5-7EBF7907B336}"/>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755895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a:ln>
            <a:noFill/>
          </a:ln>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dirty="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74"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7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hyperlink" Target="https://help.cropdiversity.ac.uk/gpu.html?highlight=gpu"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ncbi.nlm.nih.gov/"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www.onecodex.com/"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gif"/><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gif"/><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naconda.org/"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FF7274-4FBB-4D69-A770-2FFA394D4F9C}"/>
              </a:ext>
            </a:extLst>
          </p:cNvPr>
          <p:cNvPicPr>
            <a:picLocks noChangeAspect="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5640148" y="227042"/>
            <a:ext cx="6456098" cy="6403915"/>
          </a:xfrm>
          <a:prstGeom prst="rect">
            <a:avLst/>
          </a:prstGeom>
        </p:spPr>
      </p:pic>
      <p:sp>
        <p:nvSpPr>
          <p:cNvPr id="16" name="TextBox 15">
            <a:extLst>
              <a:ext uri="{FF2B5EF4-FFF2-40B4-BE49-F238E27FC236}">
                <a16:creationId xmlns:a16="http://schemas.microsoft.com/office/drawing/2014/main" id="{E2F2BFDF-E9F2-4569-A9F2-E1FFCB7FB82D}"/>
              </a:ext>
            </a:extLst>
          </p:cNvPr>
          <p:cNvSpPr txBox="1"/>
          <p:nvPr/>
        </p:nvSpPr>
        <p:spPr>
          <a:xfrm>
            <a:off x="707192" y="5634686"/>
            <a:ext cx="3952963" cy="467239"/>
          </a:xfrm>
          <a:prstGeom prst="rect">
            <a:avLst/>
          </a:prstGeom>
          <a:noFill/>
        </p:spPr>
        <p:txBody>
          <a:bodyPr wrap="square" lIns="0" tIns="36000" rIns="0" bIns="0" rtlCol="0">
            <a:spAutoFit/>
          </a:bodyPr>
          <a:lstStyle/>
          <a:p>
            <a:pPr algn="r"/>
            <a:r>
              <a:rPr lang="en-US" sz="2800" b="1" i="1" spc="-100" dirty="0">
                <a:solidFill>
                  <a:schemeClr val="accent4">
                    <a:lumMod val="60000"/>
                    <a:lumOff val="40000"/>
                  </a:schemeClr>
                </a:solidFill>
                <a:latin typeface="+mj-lt"/>
              </a:rPr>
              <a:t>Metagenomic Analysis</a:t>
            </a:r>
            <a:endParaRPr lang="en-US" sz="2800" b="1" i="1" spc="-100" baseline="0" dirty="0">
              <a:solidFill>
                <a:schemeClr val="accent4">
                  <a:lumMod val="60000"/>
                  <a:lumOff val="40000"/>
                </a:schemeClr>
              </a:solidFill>
              <a:latin typeface="+mj-lt"/>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33856" y="3960216"/>
            <a:ext cx="6151384" cy="1674470"/>
          </a:xfrm>
        </p:spPr>
        <p:txBody>
          <a:bodyPr/>
          <a:lstStyle/>
          <a:p>
            <a:r>
              <a:rPr lang="en-US" dirty="0"/>
              <a:t>Bioinformatics training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11904" y="4264459"/>
            <a:ext cx="3401478" cy="1192038"/>
          </a:xfrm>
        </p:spPr>
        <p:txBody>
          <a:bodyPr/>
          <a:lstStyle/>
          <a:p>
            <a:r>
              <a:rPr lang="en-US" dirty="0"/>
              <a:t>Getting hands on with command line, bioinformatic tools and metagenomic data</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FA1AE05-AC7D-4E2A-B198-AF24780C2D69}"/>
              </a:ext>
            </a:extLst>
          </p:cNvPr>
          <p:cNvSpPr>
            <a:spLocks noGrp="1"/>
          </p:cNvSpPr>
          <p:nvPr>
            <p:ph type="pic" sz="quarter" idx="33"/>
          </p:nvPr>
        </p:nvSpPr>
        <p:spPr/>
      </p:sp>
      <p:sp>
        <p:nvSpPr>
          <p:cNvPr id="3" name="Title 2">
            <a:extLst>
              <a:ext uri="{FF2B5EF4-FFF2-40B4-BE49-F238E27FC236}">
                <a16:creationId xmlns:a16="http://schemas.microsoft.com/office/drawing/2014/main" id="{E352B85D-F739-440C-976F-A92E0E247C7A}"/>
              </a:ext>
            </a:extLst>
          </p:cNvPr>
          <p:cNvSpPr>
            <a:spLocks noGrp="1"/>
          </p:cNvSpPr>
          <p:nvPr>
            <p:ph type="title"/>
          </p:nvPr>
        </p:nvSpPr>
        <p:spPr>
          <a:xfrm>
            <a:off x="4444887" y="914625"/>
            <a:ext cx="5184913" cy="432000"/>
          </a:xfrm>
        </p:spPr>
        <p:txBody>
          <a:bodyPr/>
          <a:lstStyle/>
          <a:p>
            <a:r>
              <a:rPr lang="en-GB" dirty="0"/>
              <a:t>PORECHOP</a:t>
            </a:r>
          </a:p>
        </p:txBody>
      </p:sp>
      <p:sp>
        <p:nvSpPr>
          <p:cNvPr id="4" name="Text Placeholder 3">
            <a:extLst>
              <a:ext uri="{FF2B5EF4-FFF2-40B4-BE49-F238E27FC236}">
                <a16:creationId xmlns:a16="http://schemas.microsoft.com/office/drawing/2014/main" id="{B5D53201-B541-434B-98DD-0A56458297BD}"/>
              </a:ext>
            </a:extLst>
          </p:cNvPr>
          <p:cNvSpPr>
            <a:spLocks noGrp="1"/>
          </p:cNvSpPr>
          <p:nvPr>
            <p:ph type="body" sz="quarter" idx="32"/>
          </p:nvPr>
        </p:nvSpPr>
        <p:spPr>
          <a:xfrm>
            <a:off x="4444887" y="1452857"/>
            <a:ext cx="5184913" cy="360000"/>
          </a:xfrm>
        </p:spPr>
        <p:txBody>
          <a:bodyPr/>
          <a:lstStyle/>
          <a:p>
            <a:r>
              <a:rPr lang="en-GB" sz="1600" dirty="0" err="1"/>
              <a:t>Chop’d</a:t>
            </a:r>
            <a:r>
              <a:rPr lang="en-GB" sz="1600" dirty="0"/>
              <a:t> n’ screwed</a:t>
            </a:r>
          </a:p>
        </p:txBody>
      </p:sp>
      <p:sp>
        <p:nvSpPr>
          <p:cNvPr id="5" name="Content Placeholder 4">
            <a:extLst>
              <a:ext uri="{FF2B5EF4-FFF2-40B4-BE49-F238E27FC236}">
                <a16:creationId xmlns:a16="http://schemas.microsoft.com/office/drawing/2014/main" id="{33EB892D-5E7E-452B-9D83-E26F35246684}"/>
              </a:ext>
            </a:extLst>
          </p:cNvPr>
          <p:cNvSpPr>
            <a:spLocks noGrp="1"/>
          </p:cNvSpPr>
          <p:nvPr>
            <p:ph sz="half" idx="1"/>
          </p:nvPr>
        </p:nvSpPr>
        <p:spPr>
          <a:xfrm>
            <a:off x="3280229" y="2481943"/>
            <a:ext cx="6349571" cy="2743200"/>
          </a:xfrm>
        </p:spPr>
        <p:txBody>
          <a:bodyPr/>
          <a:lstStyle/>
          <a:p>
            <a:r>
              <a:rPr lang="en-GB" dirty="0"/>
              <a:t>Once </a:t>
            </a:r>
            <a:r>
              <a:rPr lang="en-GB" dirty="0" err="1"/>
              <a:t>basecalling</a:t>
            </a:r>
            <a:r>
              <a:rPr lang="en-GB" dirty="0"/>
              <a:t> and demultiplexing is done, adapters still need to be removed</a:t>
            </a:r>
          </a:p>
          <a:p>
            <a:r>
              <a:rPr lang="en-GB" dirty="0" err="1"/>
              <a:t>Porechop</a:t>
            </a:r>
            <a:r>
              <a:rPr lang="en-GB" dirty="0"/>
              <a:t> does this as well as other functionalities</a:t>
            </a:r>
          </a:p>
          <a:p>
            <a:r>
              <a:rPr lang="en-GB" dirty="0" err="1"/>
              <a:t>Porechop</a:t>
            </a:r>
            <a:r>
              <a:rPr lang="en-GB" dirty="0"/>
              <a:t> also carries out </a:t>
            </a:r>
            <a:r>
              <a:rPr lang="en-GB" dirty="0" err="1"/>
              <a:t>basecalling</a:t>
            </a:r>
            <a:r>
              <a:rPr lang="en-GB" dirty="0"/>
              <a:t> however it is no longer accurate enough</a:t>
            </a:r>
          </a:p>
          <a:p>
            <a:r>
              <a:rPr lang="en-GB" dirty="0" err="1"/>
              <a:t>Porechop</a:t>
            </a:r>
            <a:r>
              <a:rPr lang="en-GB" dirty="0"/>
              <a:t> has been unsupported since 2018 however, the adapter removal is still applicable</a:t>
            </a:r>
          </a:p>
        </p:txBody>
      </p:sp>
      <p:sp>
        <p:nvSpPr>
          <p:cNvPr id="6" name="Slide Number Placeholder 5">
            <a:extLst>
              <a:ext uri="{FF2B5EF4-FFF2-40B4-BE49-F238E27FC236}">
                <a16:creationId xmlns:a16="http://schemas.microsoft.com/office/drawing/2014/main" id="{C45EE8A4-6A87-40C5-B8D7-915B0B715F69}"/>
              </a:ext>
            </a:extLst>
          </p:cNvPr>
          <p:cNvSpPr>
            <a:spLocks noGrp="1"/>
          </p:cNvSpPr>
          <p:nvPr>
            <p:ph type="sldNum" sz="quarter" idx="34"/>
          </p:nvPr>
        </p:nvSpPr>
        <p:spPr/>
        <p:txBody>
          <a:bodyPr/>
          <a:lstStyle/>
          <a:p>
            <a:fld id="{19B51A1E-902D-48AF-9020-955120F399B6}" type="slidenum">
              <a:rPr lang="en-US" noProof="0" smtClean="0"/>
              <a:pPr/>
              <a:t>10</a:t>
            </a:fld>
            <a:endParaRPr lang="en-US" noProof="0" dirty="0"/>
          </a:p>
        </p:txBody>
      </p:sp>
      <p:pic>
        <p:nvPicPr>
          <p:cNvPr id="4100" name="Picture 4" descr="Funko POP! Movies: Edward Scissorhands - Edward ...">
            <a:extLst>
              <a:ext uri="{FF2B5EF4-FFF2-40B4-BE49-F238E27FC236}">
                <a16:creationId xmlns:a16="http://schemas.microsoft.com/office/drawing/2014/main" id="{888F6E05-4B23-47DF-8F09-8F5E5A4349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92" t="8288" r="20763" b="6794"/>
          <a:stretch/>
        </p:blipFill>
        <p:spPr bwMode="auto">
          <a:xfrm>
            <a:off x="9594890" y="1452857"/>
            <a:ext cx="2597110" cy="371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34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004A176-F07D-43B8-94E5-6376B20A8EED}"/>
              </a:ext>
            </a:extLst>
          </p:cNvPr>
          <p:cNvSpPr>
            <a:spLocks noGrp="1"/>
          </p:cNvSpPr>
          <p:nvPr>
            <p:ph type="pic" sz="quarter" idx="33"/>
          </p:nvPr>
        </p:nvSpPr>
        <p:spPr/>
      </p:sp>
      <p:sp>
        <p:nvSpPr>
          <p:cNvPr id="3" name="Title 2">
            <a:extLst>
              <a:ext uri="{FF2B5EF4-FFF2-40B4-BE49-F238E27FC236}">
                <a16:creationId xmlns:a16="http://schemas.microsoft.com/office/drawing/2014/main" id="{870ABC59-14AC-42BA-92A3-398A220992C4}"/>
              </a:ext>
            </a:extLst>
          </p:cNvPr>
          <p:cNvSpPr>
            <a:spLocks noGrp="1"/>
          </p:cNvSpPr>
          <p:nvPr>
            <p:ph type="title"/>
          </p:nvPr>
        </p:nvSpPr>
        <p:spPr>
          <a:xfrm>
            <a:off x="4444886" y="1015526"/>
            <a:ext cx="5184913" cy="432000"/>
          </a:xfrm>
        </p:spPr>
        <p:txBody>
          <a:bodyPr/>
          <a:lstStyle/>
          <a:p>
            <a:r>
              <a:rPr lang="en-GB" dirty="0"/>
              <a:t>MINIMAP2</a:t>
            </a:r>
          </a:p>
        </p:txBody>
      </p:sp>
      <p:sp>
        <p:nvSpPr>
          <p:cNvPr id="4" name="Text Placeholder 3">
            <a:extLst>
              <a:ext uri="{FF2B5EF4-FFF2-40B4-BE49-F238E27FC236}">
                <a16:creationId xmlns:a16="http://schemas.microsoft.com/office/drawing/2014/main" id="{38B0C10F-1F13-41E1-8BD1-92609B59D339}"/>
              </a:ext>
            </a:extLst>
          </p:cNvPr>
          <p:cNvSpPr>
            <a:spLocks noGrp="1"/>
          </p:cNvSpPr>
          <p:nvPr>
            <p:ph type="body" sz="quarter" idx="32"/>
          </p:nvPr>
        </p:nvSpPr>
        <p:spPr>
          <a:xfrm>
            <a:off x="4444886" y="1502226"/>
            <a:ext cx="5184913" cy="360000"/>
          </a:xfrm>
        </p:spPr>
        <p:txBody>
          <a:bodyPr/>
          <a:lstStyle/>
          <a:p>
            <a:r>
              <a:rPr lang="en-GB" dirty="0"/>
              <a:t>Me and you, cheek to cheek</a:t>
            </a:r>
          </a:p>
        </p:txBody>
      </p:sp>
      <p:sp>
        <p:nvSpPr>
          <p:cNvPr id="5" name="Content Placeholder 4">
            <a:extLst>
              <a:ext uri="{FF2B5EF4-FFF2-40B4-BE49-F238E27FC236}">
                <a16:creationId xmlns:a16="http://schemas.microsoft.com/office/drawing/2014/main" id="{C7D0073C-E09C-4EAF-B7E1-EAE91F661331}"/>
              </a:ext>
            </a:extLst>
          </p:cNvPr>
          <p:cNvSpPr>
            <a:spLocks noGrp="1"/>
          </p:cNvSpPr>
          <p:nvPr>
            <p:ph sz="half" idx="1"/>
          </p:nvPr>
        </p:nvSpPr>
        <p:spPr>
          <a:xfrm>
            <a:off x="2052246" y="1977772"/>
            <a:ext cx="7167954" cy="4214228"/>
          </a:xfrm>
        </p:spPr>
        <p:txBody>
          <a:bodyPr/>
          <a:lstStyle/>
          <a:p>
            <a:r>
              <a:rPr lang="en-GB" dirty="0"/>
              <a:t>This is an alignment tool that essentially matches your sequence against another sequence</a:t>
            </a:r>
          </a:p>
          <a:p>
            <a:r>
              <a:rPr lang="en-GB" dirty="0"/>
              <a:t>There are many </a:t>
            </a:r>
            <a:r>
              <a:rPr lang="en-GB" dirty="0" err="1"/>
              <a:t>MANY</a:t>
            </a:r>
            <a:r>
              <a:rPr lang="en-GB" dirty="0"/>
              <a:t> other aligners out there however minimap2 is one of the most accurate and fastest</a:t>
            </a:r>
          </a:p>
          <a:p>
            <a:r>
              <a:rPr lang="en-GB" dirty="0"/>
              <a:t>For metagenomic alignments. minimap2 would be most aligned</a:t>
            </a:r>
          </a:p>
          <a:p>
            <a:r>
              <a:rPr lang="en-GB" dirty="0"/>
              <a:t>Other examples of aligners are </a:t>
            </a:r>
            <a:r>
              <a:rPr lang="en-GB" dirty="0" err="1"/>
              <a:t>nucmer</a:t>
            </a:r>
            <a:r>
              <a:rPr lang="en-GB" dirty="0"/>
              <a:t>, bwa, </a:t>
            </a:r>
            <a:r>
              <a:rPr lang="en-GB" dirty="0" err="1"/>
              <a:t>minimap</a:t>
            </a:r>
            <a:r>
              <a:rPr lang="en-GB" dirty="0"/>
              <a:t> etc</a:t>
            </a:r>
          </a:p>
          <a:p>
            <a:r>
              <a:rPr lang="en-GB" dirty="0"/>
              <a:t>Minimap2 is incredibly complicated behind the scenes</a:t>
            </a:r>
          </a:p>
          <a:p>
            <a:r>
              <a:rPr lang="en-GB" dirty="0"/>
              <a:t>It works by breaking your sequence and the reference into small bits called </a:t>
            </a:r>
            <a:r>
              <a:rPr lang="en-GB" i="1" dirty="0"/>
              <a:t>k</a:t>
            </a:r>
            <a:r>
              <a:rPr lang="en-GB" dirty="0"/>
              <a:t>-</a:t>
            </a:r>
            <a:r>
              <a:rPr lang="en-GB" dirty="0" err="1"/>
              <a:t>mers</a:t>
            </a:r>
            <a:endParaRPr lang="en-GB" dirty="0"/>
          </a:p>
          <a:p>
            <a:pPr lvl="1"/>
            <a:r>
              <a:rPr lang="en-GB" dirty="0"/>
              <a:t>The k being a given number i.e. a 27-mer, 72-mer, 56-mer etc</a:t>
            </a:r>
          </a:p>
          <a:p>
            <a:r>
              <a:rPr lang="en-GB" dirty="0"/>
              <a:t>Then compares these </a:t>
            </a:r>
            <a:r>
              <a:rPr lang="en-GB" i="1" dirty="0"/>
              <a:t>k</a:t>
            </a:r>
            <a:r>
              <a:rPr lang="en-GB" dirty="0"/>
              <a:t>-</a:t>
            </a:r>
            <a:r>
              <a:rPr lang="en-GB" dirty="0" err="1"/>
              <a:t>mers</a:t>
            </a:r>
            <a:r>
              <a:rPr lang="en-GB" dirty="0"/>
              <a:t> and tries to make the longest chain out of them</a:t>
            </a:r>
          </a:p>
        </p:txBody>
      </p:sp>
      <p:sp>
        <p:nvSpPr>
          <p:cNvPr id="6" name="Slide Number Placeholder 5">
            <a:extLst>
              <a:ext uri="{FF2B5EF4-FFF2-40B4-BE49-F238E27FC236}">
                <a16:creationId xmlns:a16="http://schemas.microsoft.com/office/drawing/2014/main" id="{43915008-7FBF-416D-9AD4-F7078D4EECCC}"/>
              </a:ext>
            </a:extLst>
          </p:cNvPr>
          <p:cNvSpPr>
            <a:spLocks noGrp="1"/>
          </p:cNvSpPr>
          <p:nvPr>
            <p:ph type="sldNum" sz="quarter" idx="34"/>
          </p:nvPr>
        </p:nvSpPr>
        <p:spPr/>
        <p:txBody>
          <a:bodyPr/>
          <a:lstStyle/>
          <a:p>
            <a:fld id="{19B51A1E-902D-48AF-9020-955120F399B6}" type="slidenum">
              <a:rPr lang="en-US" noProof="0" smtClean="0"/>
              <a:pPr/>
              <a:t>11</a:t>
            </a:fld>
            <a:endParaRPr lang="en-US" noProof="0" dirty="0"/>
          </a:p>
        </p:txBody>
      </p:sp>
      <p:pic>
        <p:nvPicPr>
          <p:cNvPr id="6146" name="Picture 2" descr="BWA-MEM vs Minimap2: WGS somatic variant calling | UMCCR ...">
            <a:extLst>
              <a:ext uri="{FF2B5EF4-FFF2-40B4-BE49-F238E27FC236}">
                <a16:creationId xmlns:a16="http://schemas.microsoft.com/office/drawing/2014/main" id="{76753F00-2B9F-4D5C-84B6-64C689470B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771" b="6304"/>
          <a:stretch/>
        </p:blipFill>
        <p:spPr bwMode="auto">
          <a:xfrm>
            <a:off x="9131179" y="2118926"/>
            <a:ext cx="3060821" cy="3723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29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50A4CE1-5CFD-4A2F-98BB-0666ED357135}"/>
              </a:ext>
            </a:extLst>
          </p:cNvPr>
          <p:cNvSpPr>
            <a:spLocks noGrp="1"/>
          </p:cNvSpPr>
          <p:nvPr>
            <p:ph type="pic" sz="quarter" idx="33"/>
          </p:nvPr>
        </p:nvSpPr>
        <p:spPr/>
      </p:sp>
      <p:sp>
        <p:nvSpPr>
          <p:cNvPr id="3" name="Title 2">
            <a:extLst>
              <a:ext uri="{FF2B5EF4-FFF2-40B4-BE49-F238E27FC236}">
                <a16:creationId xmlns:a16="http://schemas.microsoft.com/office/drawing/2014/main" id="{91943065-30F9-430F-AF6E-CB4D5EAD0944}"/>
              </a:ext>
            </a:extLst>
          </p:cNvPr>
          <p:cNvSpPr>
            <a:spLocks noGrp="1"/>
          </p:cNvSpPr>
          <p:nvPr>
            <p:ph type="title"/>
          </p:nvPr>
        </p:nvSpPr>
        <p:spPr>
          <a:xfrm>
            <a:off x="4444887" y="1156092"/>
            <a:ext cx="5184913" cy="432000"/>
          </a:xfrm>
        </p:spPr>
        <p:txBody>
          <a:bodyPr/>
          <a:lstStyle/>
          <a:p>
            <a:r>
              <a:rPr lang="en-GB" dirty="0"/>
              <a:t>QUALITY CONTROL</a:t>
            </a:r>
          </a:p>
        </p:txBody>
      </p:sp>
      <p:sp>
        <p:nvSpPr>
          <p:cNvPr id="4" name="Text Placeholder 3">
            <a:extLst>
              <a:ext uri="{FF2B5EF4-FFF2-40B4-BE49-F238E27FC236}">
                <a16:creationId xmlns:a16="http://schemas.microsoft.com/office/drawing/2014/main" id="{D8140E4B-8852-441E-9CC1-45CF298BEEFF}"/>
              </a:ext>
            </a:extLst>
          </p:cNvPr>
          <p:cNvSpPr>
            <a:spLocks noGrp="1"/>
          </p:cNvSpPr>
          <p:nvPr>
            <p:ph type="body" sz="quarter" idx="32"/>
          </p:nvPr>
        </p:nvSpPr>
        <p:spPr>
          <a:xfrm>
            <a:off x="4444887" y="1683785"/>
            <a:ext cx="5184913" cy="360000"/>
          </a:xfrm>
        </p:spPr>
        <p:txBody>
          <a:bodyPr/>
          <a:lstStyle/>
          <a:p>
            <a:r>
              <a:rPr lang="en-GB" sz="1600" dirty="0"/>
              <a:t>Offset!</a:t>
            </a:r>
          </a:p>
        </p:txBody>
      </p:sp>
      <p:sp>
        <p:nvSpPr>
          <p:cNvPr id="5" name="Content Placeholder 4">
            <a:extLst>
              <a:ext uri="{FF2B5EF4-FFF2-40B4-BE49-F238E27FC236}">
                <a16:creationId xmlns:a16="http://schemas.microsoft.com/office/drawing/2014/main" id="{1E3831D1-1C59-4220-A3C0-BCCC8CEFC6F5}"/>
              </a:ext>
            </a:extLst>
          </p:cNvPr>
          <p:cNvSpPr>
            <a:spLocks noGrp="1"/>
          </p:cNvSpPr>
          <p:nvPr>
            <p:ph sz="half" idx="1"/>
          </p:nvPr>
        </p:nvSpPr>
        <p:spPr>
          <a:xfrm>
            <a:off x="2870791" y="2432794"/>
            <a:ext cx="6759009" cy="3269114"/>
          </a:xfrm>
        </p:spPr>
        <p:txBody>
          <a:bodyPr/>
          <a:lstStyle/>
          <a:p>
            <a:r>
              <a:rPr lang="en-GB" dirty="0"/>
              <a:t>There are a variety of tools to carry out different forms of quality assessment and control</a:t>
            </a:r>
          </a:p>
          <a:p>
            <a:r>
              <a:rPr lang="en-GB" dirty="0" err="1"/>
              <a:t>NanoFilt</a:t>
            </a:r>
            <a:r>
              <a:rPr lang="en-GB" dirty="0"/>
              <a:t>: carries out filtering of reads by length and quality</a:t>
            </a:r>
          </a:p>
          <a:p>
            <a:r>
              <a:rPr lang="en-GB" dirty="0" err="1"/>
              <a:t>FastQC</a:t>
            </a:r>
            <a:r>
              <a:rPr lang="en-GB" dirty="0"/>
              <a:t>: Gives you a way to assess the quality of your reads and produces visual graphs to aid in this</a:t>
            </a:r>
          </a:p>
          <a:p>
            <a:r>
              <a:rPr lang="en-GB" dirty="0"/>
              <a:t>Assembly-stats: A simple statistical assessment tool. Calculates total length, reads and N50</a:t>
            </a:r>
          </a:p>
          <a:p>
            <a:pPr lvl="1"/>
            <a:r>
              <a:rPr lang="en-GB" dirty="0"/>
              <a:t>N50: The length of the read in which reads longer than this encompass 50% of the total length of the file or genome</a:t>
            </a:r>
          </a:p>
          <a:p>
            <a:endParaRPr lang="en-GB" dirty="0"/>
          </a:p>
        </p:txBody>
      </p:sp>
      <p:sp>
        <p:nvSpPr>
          <p:cNvPr id="6" name="Slide Number Placeholder 5">
            <a:extLst>
              <a:ext uri="{FF2B5EF4-FFF2-40B4-BE49-F238E27FC236}">
                <a16:creationId xmlns:a16="http://schemas.microsoft.com/office/drawing/2014/main" id="{C49A0040-D3EC-4AF4-AAAA-ACACA0193AA1}"/>
              </a:ext>
            </a:extLst>
          </p:cNvPr>
          <p:cNvSpPr>
            <a:spLocks noGrp="1"/>
          </p:cNvSpPr>
          <p:nvPr>
            <p:ph type="sldNum" sz="quarter" idx="34"/>
          </p:nvPr>
        </p:nvSpPr>
        <p:spPr/>
        <p:txBody>
          <a:bodyPr/>
          <a:lstStyle/>
          <a:p>
            <a:fld id="{19B51A1E-902D-48AF-9020-955120F399B6}" type="slidenum">
              <a:rPr lang="en-US" noProof="0" smtClean="0"/>
              <a:pPr/>
              <a:t>12</a:t>
            </a:fld>
            <a:endParaRPr lang="en-US" noProof="0" dirty="0"/>
          </a:p>
        </p:txBody>
      </p:sp>
      <p:pic>
        <p:nvPicPr>
          <p:cNvPr id="8194" name="Picture 2" descr="Quality Control - Pride Enterprises &amp; Ujenzi Quarries">
            <a:extLst>
              <a:ext uri="{FF2B5EF4-FFF2-40B4-BE49-F238E27FC236}">
                <a16:creationId xmlns:a16="http://schemas.microsoft.com/office/drawing/2014/main" id="{5A92B5C2-F466-4858-A65B-1B506C41B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6273" y="2541076"/>
            <a:ext cx="2325727" cy="232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583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B8C7AEB-E46D-48A5-B14C-2292817B4C20}"/>
              </a:ext>
            </a:extLst>
          </p:cNvPr>
          <p:cNvSpPr>
            <a:spLocks noGrp="1"/>
          </p:cNvSpPr>
          <p:nvPr>
            <p:ph type="pic" sz="quarter" idx="33"/>
          </p:nvPr>
        </p:nvSpPr>
        <p:spPr/>
      </p:sp>
      <p:sp>
        <p:nvSpPr>
          <p:cNvPr id="3" name="Title 2">
            <a:extLst>
              <a:ext uri="{FF2B5EF4-FFF2-40B4-BE49-F238E27FC236}">
                <a16:creationId xmlns:a16="http://schemas.microsoft.com/office/drawing/2014/main" id="{1AA63AB4-0EF4-4661-B1F2-A4418696D092}"/>
              </a:ext>
            </a:extLst>
          </p:cNvPr>
          <p:cNvSpPr>
            <a:spLocks noGrp="1"/>
          </p:cNvSpPr>
          <p:nvPr>
            <p:ph type="title"/>
          </p:nvPr>
        </p:nvSpPr>
        <p:spPr>
          <a:xfrm>
            <a:off x="4445200" y="1414546"/>
            <a:ext cx="5184913" cy="432000"/>
          </a:xfrm>
        </p:spPr>
        <p:txBody>
          <a:bodyPr/>
          <a:lstStyle/>
          <a:p>
            <a:r>
              <a:rPr lang="en-GB" dirty="0" err="1"/>
              <a:t>samtools</a:t>
            </a:r>
            <a:endParaRPr lang="en-GB" dirty="0"/>
          </a:p>
        </p:txBody>
      </p:sp>
      <p:sp>
        <p:nvSpPr>
          <p:cNvPr id="4" name="Text Placeholder 3">
            <a:extLst>
              <a:ext uri="{FF2B5EF4-FFF2-40B4-BE49-F238E27FC236}">
                <a16:creationId xmlns:a16="http://schemas.microsoft.com/office/drawing/2014/main" id="{5F449544-B661-4BF0-B132-66914AECC8C0}"/>
              </a:ext>
            </a:extLst>
          </p:cNvPr>
          <p:cNvSpPr>
            <a:spLocks noGrp="1"/>
          </p:cNvSpPr>
          <p:nvPr>
            <p:ph type="body" sz="quarter" idx="32"/>
          </p:nvPr>
        </p:nvSpPr>
        <p:spPr>
          <a:xfrm>
            <a:off x="4445000" y="1990546"/>
            <a:ext cx="5184913" cy="360000"/>
          </a:xfrm>
        </p:spPr>
        <p:txBody>
          <a:bodyPr/>
          <a:lstStyle/>
          <a:p>
            <a:r>
              <a:rPr lang="en-GB" sz="1600" dirty="0"/>
              <a:t>I’m just the middleman</a:t>
            </a:r>
          </a:p>
        </p:txBody>
      </p:sp>
      <p:sp>
        <p:nvSpPr>
          <p:cNvPr id="5" name="Content Placeholder 4">
            <a:extLst>
              <a:ext uri="{FF2B5EF4-FFF2-40B4-BE49-F238E27FC236}">
                <a16:creationId xmlns:a16="http://schemas.microsoft.com/office/drawing/2014/main" id="{209A8D58-9705-47DA-B315-038B55245939}"/>
              </a:ext>
            </a:extLst>
          </p:cNvPr>
          <p:cNvSpPr>
            <a:spLocks noGrp="1"/>
          </p:cNvSpPr>
          <p:nvPr>
            <p:ph sz="half" idx="1"/>
          </p:nvPr>
        </p:nvSpPr>
        <p:spPr>
          <a:xfrm>
            <a:off x="2959100" y="2656072"/>
            <a:ext cx="6480201" cy="3274828"/>
          </a:xfrm>
        </p:spPr>
        <p:txBody>
          <a:bodyPr/>
          <a:lstStyle/>
          <a:p>
            <a:r>
              <a:rPr lang="en-GB" dirty="0"/>
              <a:t>A package of different tools and scripts to manipulate alignment sequence data</a:t>
            </a:r>
          </a:p>
          <a:p>
            <a:r>
              <a:rPr lang="en-GB" dirty="0"/>
              <a:t>It is really only used on data after it is aligned against something</a:t>
            </a:r>
          </a:p>
          <a:p>
            <a:r>
              <a:rPr lang="en-GB" dirty="0" err="1"/>
              <a:t>Samtools</a:t>
            </a:r>
            <a:r>
              <a:rPr lang="en-GB" dirty="0"/>
              <a:t> lets you see how well something aligns by looking at alignment statistics</a:t>
            </a:r>
          </a:p>
          <a:p>
            <a:r>
              <a:rPr lang="en-GB" dirty="0" err="1"/>
              <a:t>Samtools</a:t>
            </a:r>
            <a:r>
              <a:rPr lang="en-GB" dirty="0"/>
              <a:t> also visualises the alignment, determines what maps and what does not map and even preliminary SNP calling</a:t>
            </a:r>
          </a:p>
          <a:p>
            <a:r>
              <a:rPr lang="en-GB" dirty="0"/>
              <a:t>It is widely used and almost indispensable in any bioinformatics work </a:t>
            </a:r>
          </a:p>
        </p:txBody>
      </p:sp>
      <p:sp>
        <p:nvSpPr>
          <p:cNvPr id="6" name="Slide Number Placeholder 5">
            <a:extLst>
              <a:ext uri="{FF2B5EF4-FFF2-40B4-BE49-F238E27FC236}">
                <a16:creationId xmlns:a16="http://schemas.microsoft.com/office/drawing/2014/main" id="{36297B81-8512-40A7-BB24-50A4161531CD}"/>
              </a:ext>
            </a:extLst>
          </p:cNvPr>
          <p:cNvSpPr>
            <a:spLocks noGrp="1"/>
          </p:cNvSpPr>
          <p:nvPr>
            <p:ph type="sldNum" sz="quarter" idx="34"/>
          </p:nvPr>
        </p:nvSpPr>
        <p:spPr/>
        <p:txBody>
          <a:bodyPr/>
          <a:lstStyle/>
          <a:p>
            <a:fld id="{19B51A1E-902D-48AF-9020-955120F399B6}" type="slidenum">
              <a:rPr lang="en-US" noProof="0" smtClean="0"/>
              <a:pPr/>
              <a:t>13</a:t>
            </a:fld>
            <a:endParaRPr lang="en-US" noProof="0" dirty="0"/>
          </a:p>
        </p:txBody>
      </p:sp>
      <p:pic>
        <p:nvPicPr>
          <p:cNvPr id="7170" name="Picture 2" descr="Apache DeltaSpike - the CDI toolbox">
            <a:extLst>
              <a:ext uri="{FF2B5EF4-FFF2-40B4-BE49-F238E27FC236}">
                <a16:creationId xmlns:a16="http://schemas.microsoft.com/office/drawing/2014/main" id="{7F20D45A-54DC-4A7F-9EB4-8A769911F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7603" y="2836673"/>
            <a:ext cx="2651099" cy="233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490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644FF04-044A-44CD-8450-2ED6C44C5EBC}"/>
              </a:ext>
            </a:extLst>
          </p:cNvPr>
          <p:cNvSpPr>
            <a:spLocks noGrp="1"/>
          </p:cNvSpPr>
          <p:nvPr>
            <p:ph type="pic" sz="quarter" idx="33"/>
          </p:nvPr>
        </p:nvSpPr>
        <p:spPr/>
      </p:sp>
      <p:sp>
        <p:nvSpPr>
          <p:cNvPr id="3" name="Title 2">
            <a:extLst>
              <a:ext uri="{FF2B5EF4-FFF2-40B4-BE49-F238E27FC236}">
                <a16:creationId xmlns:a16="http://schemas.microsoft.com/office/drawing/2014/main" id="{9A21F134-767A-48E9-8BAE-C89E054D33CD}"/>
              </a:ext>
            </a:extLst>
          </p:cNvPr>
          <p:cNvSpPr>
            <a:spLocks noGrp="1"/>
          </p:cNvSpPr>
          <p:nvPr>
            <p:ph type="title"/>
          </p:nvPr>
        </p:nvSpPr>
        <p:spPr>
          <a:xfrm>
            <a:off x="5232399" y="723900"/>
            <a:ext cx="4397401" cy="844000"/>
          </a:xfrm>
        </p:spPr>
        <p:txBody>
          <a:bodyPr/>
          <a:lstStyle/>
          <a:p>
            <a:r>
              <a:rPr lang="en-GB" dirty="0"/>
              <a:t>OTHER TOOLS YOU may need some day</a:t>
            </a:r>
          </a:p>
        </p:txBody>
      </p:sp>
      <p:sp>
        <p:nvSpPr>
          <p:cNvPr id="4" name="Text Placeholder 3">
            <a:extLst>
              <a:ext uri="{FF2B5EF4-FFF2-40B4-BE49-F238E27FC236}">
                <a16:creationId xmlns:a16="http://schemas.microsoft.com/office/drawing/2014/main" id="{AEAFAD8C-E27A-4636-AA2F-01A3C936AE61}"/>
              </a:ext>
            </a:extLst>
          </p:cNvPr>
          <p:cNvSpPr>
            <a:spLocks noGrp="1"/>
          </p:cNvSpPr>
          <p:nvPr>
            <p:ph type="body" sz="quarter" idx="32"/>
          </p:nvPr>
        </p:nvSpPr>
        <p:spPr>
          <a:xfrm>
            <a:off x="4914901" y="1754431"/>
            <a:ext cx="4714700" cy="360000"/>
          </a:xfrm>
        </p:spPr>
        <p:txBody>
          <a:bodyPr/>
          <a:lstStyle/>
          <a:p>
            <a:r>
              <a:rPr lang="en-GB" sz="1600" dirty="0"/>
              <a:t>You never know what the future might bring</a:t>
            </a:r>
          </a:p>
        </p:txBody>
      </p:sp>
      <p:sp>
        <p:nvSpPr>
          <p:cNvPr id="6" name="Slide Number Placeholder 5">
            <a:extLst>
              <a:ext uri="{FF2B5EF4-FFF2-40B4-BE49-F238E27FC236}">
                <a16:creationId xmlns:a16="http://schemas.microsoft.com/office/drawing/2014/main" id="{2FA69C1C-2878-4408-BF02-656F6FF3BAE3}"/>
              </a:ext>
            </a:extLst>
          </p:cNvPr>
          <p:cNvSpPr>
            <a:spLocks noGrp="1"/>
          </p:cNvSpPr>
          <p:nvPr>
            <p:ph type="sldNum" sz="quarter" idx="34"/>
          </p:nvPr>
        </p:nvSpPr>
        <p:spPr/>
        <p:txBody>
          <a:bodyPr/>
          <a:lstStyle/>
          <a:p>
            <a:fld id="{19B51A1E-902D-48AF-9020-955120F399B6}" type="slidenum">
              <a:rPr lang="en-US" noProof="0" smtClean="0"/>
              <a:pPr/>
              <a:t>14</a:t>
            </a:fld>
            <a:endParaRPr lang="en-US" noProof="0" dirty="0"/>
          </a:p>
        </p:txBody>
      </p:sp>
      <p:sp>
        <p:nvSpPr>
          <p:cNvPr id="7" name="Content Placeholder 4">
            <a:extLst>
              <a:ext uri="{FF2B5EF4-FFF2-40B4-BE49-F238E27FC236}">
                <a16:creationId xmlns:a16="http://schemas.microsoft.com/office/drawing/2014/main" id="{7BE9C24D-C139-4B90-9092-2700D587BB20}"/>
              </a:ext>
            </a:extLst>
          </p:cNvPr>
          <p:cNvSpPr txBox="1">
            <a:spLocks/>
          </p:cNvSpPr>
          <p:nvPr/>
        </p:nvSpPr>
        <p:spPr>
          <a:xfrm>
            <a:off x="2764465" y="2426051"/>
            <a:ext cx="6865136" cy="3538813"/>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Flye</a:t>
            </a:r>
            <a:r>
              <a:rPr lang="en-GB" dirty="0"/>
              <a:t> – </a:t>
            </a:r>
            <a:r>
              <a:rPr lang="en-GB" i="1" dirty="0"/>
              <a:t>de novo</a:t>
            </a:r>
            <a:r>
              <a:rPr lang="en-GB" dirty="0"/>
              <a:t> genome assembler with a metagenomics mode</a:t>
            </a:r>
          </a:p>
          <a:p>
            <a:r>
              <a:rPr lang="en-GB" dirty="0" err="1"/>
              <a:t>Blobtools</a:t>
            </a:r>
            <a:r>
              <a:rPr lang="en-GB" dirty="0"/>
              <a:t> – Contamination evaluation of genome assemblies. Can tell you if you have sequences from different organisms</a:t>
            </a:r>
          </a:p>
          <a:p>
            <a:r>
              <a:rPr lang="en-GB" dirty="0"/>
              <a:t>Racon – Long-read polishing</a:t>
            </a:r>
          </a:p>
          <a:p>
            <a:r>
              <a:rPr lang="en-GB" dirty="0"/>
              <a:t>Medaka – Long-read correction and consensus</a:t>
            </a:r>
          </a:p>
          <a:p>
            <a:r>
              <a:rPr lang="en-GB" dirty="0"/>
              <a:t>Quast – Quality assessment tool for genome assemblies</a:t>
            </a:r>
          </a:p>
          <a:p>
            <a:r>
              <a:rPr lang="en-GB" dirty="0"/>
              <a:t>BUSCO: Allows a comparison of orthologous sequences to determine how complete a genome assembly is</a:t>
            </a:r>
          </a:p>
          <a:p>
            <a:r>
              <a:rPr lang="en-GB" dirty="0"/>
              <a:t>Many More</a:t>
            </a:r>
          </a:p>
          <a:p>
            <a:endParaRPr lang="en-GB" dirty="0"/>
          </a:p>
          <a:p>
            <a:endParaRPr lang="en-GB" dirty="0"/>
          </a:p>
        </p:txBody>
      </p:sp>
      <p:pic>
        <p:nvPicPr>
          <p:cNvPr id="9218" name="Picture 2" descr="Color Fire - Digital Marketing Agency in Annapolis, Maryland">
            <a:extLst>
              <a:ext uri="{FF2B5EF4-FFF2-40B4-BE49-F238E27FC236}">
                <a16:creationId xmlns:a16="http://schemas.microsoft.com/office/drawing/2014/main" id="{EF1481D7-8F3F-4307-B926-2AA91CECE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2588" y="2868307"/>
            <a:ext cx="3029712" cy="2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44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533728" y="2887918"/>
            <a:ext cx="9124544" cy="1082164"/>
          </a:xfrm>
        </p:spPr>
        <p:txBody>
          <a:bodyPr/>
          <a:lstStyle/>
          <a:p>
            <a:r>
              <a:rPr lang="en-US" dirty="0"/>
              <a:t>ANALYSING OUR DATA</a:t>
            </a:r>
          </a:p>
        </p:txBody>
      </p:sp>
    </p:spTree>
    <p:extLst>
      <p:ext uri="{BB962C8B-B14F-4D97-AF65-F5344CB8AC3E}">
        <p14:creationId xmlns:p14="http://schemas.microsoft.com/office/powerpoint/2010/main" val="1881568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39D9B6A-DEF7-4DC1-8925-85C42014FE80}"/>
              </a:ext>
            </a:extLst>
          </p:cNvPr>
          <p:cNvSpPr>
            <a:spLocks noGrp="1"/>
          </p:cNvSpPr>
          <p:nvPr>
            <p:ph type="pic" sz="quarter" idx="33"/>
          </p:nvPr>
        </p:nvSpPr>
        <p:spPr/>
      </p:sp>
      <p:sp>
        <p:nvSpPr>
          <p:cNvPr id="3" name="Title 2">
            <a:extLst>
              <a:ext uri="{FF2B5EF4-FFF2-40B4-BE49-F238E27FC236}">
                <a16:creationId xmlns:a16="http://schemas.microsoft.com/office/drawing/2014/main" id="{DA2D230E-A6AA-4626-9CD8-F3A4803EA480}"/>
              </a:ext>
            </a:extLst>
          </p:cNvPr>
          <p:cNvSpPr>
            <a:spLocks noGrp="1"/>
          </p:cNvSpPr>
          <p:nvPr>
            <p:ph type="title"/>
          </p:nvPr>
        </p:nvSpPr>
        <p:spPr>
          <a:xfrm>
            <a:off x="4444863" y="666750"/>
            <a:ext cx="5184913" cy="432000"/>
          </a:xfrm>
        </p:spPr>
        <p:txBody>
          <a:bodyPr/>
          <a:lstStyle/>
          <a:p>
            <a:r>
              <a:rPr lang="en-GB" dirty="0"/>
              <a:t>PIPELINE</a:t>
            </a:r>
          </a:p>
        </p:txBody>
      </p:sp>
      <p:sp>
        <p:nvSpPr>
          <p:cNvPr id="4" name="Text Placeholder 3">
            <a:extLst>
              <a:ext uri="{FF2B5EF4-FFF2-40B4-BE49-F238E27FC236}">
                <a16:creationId xmlns:a16="http://schemas.microsoft.com/office/drawing/2014/main" id="{C5280674-A5AF-4999-A179-0A3DE0B13BDF}"/>
              </a:ext>
            </a:extLst>
          </p:cNvPr>
          <p:cNvSpPr>
            <a:spLocks noGrp="1"/>
          </p:cNvSpPr>
          <p:nvPr>
            <p:ph type="body" sz="quarter" idx="32"/>
          </p:nvPr>
        </p:nvSpPr>
        <p:spPr>
          <a:xfrm>
            <a:off x="4444663" y="1242750"/>
            <a:ext cx="5184913" cy="360000"/>
          </a:xfrm>
        </p:spPr>
        <p:txBody>
          <a:bodyPr/>
          <a:lstStyle/>
          <a:p>
            <a:r>
              <a:rPr lang="en-GB" sz="1600" dirty="0"/>
              <a:t>Run through the pipes from the basilisk</a:t>
            </a:r>
          </a:p>
        </p:txBody>
      </p:sp>
      <p:graphicFrame>
        <p:nvGraphicFramePr>
          <p:cNvPr id="7" name="Content Placeholder 6">
            <a:extLst>
              <a:ext uri="{FF2B5EF4-FFF2-40B4-BE49-F238E27FC236}">
                <a16:creationId xmlns:a16="http://schemas.microsoft.com/office/drawing/2014/main" id="{E31553AF-807B-4070-BD00-ABE30476CDD6}"/>
              </a:ext>
            </a:extLst>
          </p:cNvPr>
          <p:cNvGraphicFramePr>
            <a:graphicFrameLocks noGrp="1"/>
          </p:cNvGraphicFramePr>
          <p:nvPr>
            <p:ph sz="half" idx="1"/>
            <p:extLst>
              <p:ext uri="{D42A27DB-BD31-4B8C-83A1-F6EECF244321}">
                <p14:modId xmlns:p14="http://schemas.microsoft.com/office/powerpoint/2010/main" val="3139187690"/>
              </p:ext>
            </p:extLst>
          </p:nvPr>
        </p:nvGraphicFramePr>
        <p:xfrm>
          <a:off x="1637921" y="2037932"/>
          <a:ext cx="7322004" cy="39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6CABD8AA-38EF-4B9E-866A-8E7AD1654EDE}"/>
              </a:ext>
            </a:extLst>
          </p:cNvPr>
          <p:cNvSpPr>
            <a:spLocks noGrp="1"/>
          </p:cNvSpPr>
          <p:nvPr>
            <p:ph type="sldNum" sz="quarter" idx="34"/>
          </p:nvPr>
        </p:nvSpPr>
        <p:spPr/>
        <p:txBody>
          <a:bodyPr/>
          <a:lstStyle/>
          <a:p>
            <a:fld id="{19B51A1E-902D-48AF-9020-955120F399B6}" type="slidenum">
              <a:rPr lang="en-US" noProof="0" smtClean="0"/>
              <a:pPr/>
              <a:t>16</a:t>
            </a:fld>
            <a:endParaRPr lang="en-US" noProof="0" dirty="0"/>
          </a:p>
        </p:txBody>
      </p:sp>
      <p:pic>
        <p:nvPicPr>
          <p:cNvPr id="10242" name="Picture 2" descr="A Friendly Game | Encyclopedia SpongeBobia | Fandom">
            <a:extLst>
              <a:ext uri="{FF2B5EF4-FFF2-40B4-BE49-F238E27FC236}">
                <a16:creationId xmlns:a16="http://schemas.microsoft.com/office/drawing/2014/main" id="{5DC2BEA9-E278-4753-A4FE-F1F2E9D5C5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5608" y="2757548"/>
            <a:ext cx="2915341" cy="21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71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FEB438F-E68F-47A0-9B72-DF181649F84B}"/>
              </a:ext>
            </a:extLst>
          </p:cNvPr>
          <p:cNvSpPr>
            <a:spLocks noGrp="1"/>
          </p:cNvSpPr>
          <p:nvPr>
            <p:ph type="pic" sz="quarter" idx="33"/>
          </p:nvPr>
        </p:nvSpPr>
        <p:spPr/>
      </p:sp>
      <p:sp>
        <p:nvSpPr>
          <p:cNvPr id="3" name="Title 2">
            <a:extLst>
              <a:ext uri="{FF2B5EF4-FFF2-40B4-BE49-F238E27FC236}">
                <a16:creationId xmlns:a16="http://schemas.microsoft.com/office/drawing/2014/main" id="{ACD2160A-C6DA-4AF6-8352-3DB8ADFF0A69}"/>
              </a:ext>
            </a:extLst>
          </p:cNvPr>
          <p:cNvSpPr>
            <a:spLocks noGrp="1"/>
          </p:cNvSpPr>
          <p:nvPr>
            <p:ph type="title"/>
          </p:nvPr>
        </p:nvSpPr>
        <p:spPr>
          <a:xfrm>
            <a:off x="4444886" y="304688"/>
            <a:ext cx="5185113" cy="769200"/>
          </a:xfrm>
        </p:spPr>
        <p:txBody>
          <a:bodyPr/>
          <a:lstStyle/>
          <a:p>
            <a:r>
              <a:rPr lang="en-GB" dirty="0"/>
              <a:t>BASECALLING</a:t>
            </a:r>
          </a:p>
        </p:txBody>
      </p:sp>
      <p:sp>
        <p:nvSpPr>
          <p:cNvPr id="4" name="Text Placeholder 3">
            <a:extLst>
              <a:ext uri="{FF2B5EF4-FFF2-40B4-BE49-F238E27FC236}">
                <a16:creationId xmlns:a16="http://schemas.microsoft.com/office/drawing/2014/main" id="{3BC4AEC8-9120-45A7-B861-DE6729684D7C}"/>
              </a:ext>
            </a:extLst>
          </p:cNvPr>
          <p:cNvSpPr>
            <a:spLocks noGrp="1"/>
          </p:cNvSpPr>
          <p:nvPr>
            <p:ph type="body" sz="quarter" idx="32"/>
          </p:nvPr>
        </p:nvSpPr>
        <p:spPr>
          <a:xfrm>
            <a:off x="4444886" y="1073888"/>
            <a:ext cx="5184913" cy="360000"/>
          </a:xfrm>
        </p:spPr>
        <p:txBody>
          <a:bodyPr/>
          <a:lstStyle/>
          <a:p>
            <a:r>
              <a:rPr lang="en-GB" sz="1600" dirty="0"/>
              <a:t>Tis only but the first step</a:t>
            </a:r>
          </a:p>
        </p:txBody>
      </p:sp>
      <p:sp>
        <p:nvSpPr>
          <p:cNvPr id="5" name="Content Placeholder 4">
            <a:extLst>
              <a:ext uri="{FF2B5EF4-FFF2-40B4-BE49-F238E27FC236}">
                <a16:creationId xmlns:a16="http://schemas.microsoft.com/office/drawing/2014/main" id="{682BAF07-8EDA-44FF-9DF8-88D5B6954D13}"/>
              </a:ext>
            </a:extLst>
          </p:cNvPr>
          <p:cNvSpPr>
            <a:spLocks noGrp="1"/>
          </p:cNvSpPr>
          <p:nvPr>
            <p:ph sz="half" idx="1"/>
          </p:nvPr>
        </p:nvSpPr>
        <p:spPr>
          <a:xfrm>
            <a:off x="1075808" y="1549786"/>
            <a:ext cx="8729330" cy="4851964"/>
          </a:xfrm>
        </p:spPr>
        <p:txBody>
          <a:bodyPr/>
          <a:lstStyle/>
          <a:p>
            <a:r>
              <a:rPr lang="en-GB" sz="1600" dirty="0"/>
              <a:t>Request access to the GPU partition</a:t>
            </a:r>
          </a:p>
          <a:p>
            <a:pPr lvl="1"/>
            <a:r>
              <a:rPr lang="en-GB" sz="1400" dirty="0" err="1">
                <a:solidFill>
                  <a:schemeClr val="accent4">
                    <a:lumMod val="60000"/>
                    <a:lumOff val="40000"/>
                  </a:schemeClr>
                </a:solidFill>
              </a:rPr>
              <a:t>srsh</a:t>
            </a:r>
            <a:r>
              <a:rPr lang="en-GB" sz="1400" dirty="0">
                <a:solidFill>
                  <a:schemeClr val="accent4">
                    <a:lumMod val="60000"/>
                    <a:lumOff val="40000"/>
                  </a:schemeClr>
                </a:solidFill>
              </a:rPr>
              <a:t> --partition=</a:t>
            </a:r>
            <a:r>
              <a:rPr lang="en-GB" sz="1400" dirty="0" err="1">
                <a:solidFill>
                  <a:schemeClr val="accent4">
                    <a:lumMod val="60000"/>
                    <a:lumOff val="40000"/>
                  </a:schemeClr>
                </a:solidFill>
              </a:rPr>
              <a:t>gpu</a:t>
            </a:r>
            <a:r>
              <a:rPr lang="en-GB" sz="1400" dirty="0">
                <a:solidFill>
                  <a:schemeClr val="accent4">
                    <a:lumMod val="60000"/>
                    <a:lumOff val="40000"/>
                  </a:schemeClr>
                </a:solidFill>
              </a:rPr>
              <a:t> --</a:t>
            </a:r>
            <a:r>
              <a:rPr lang="en-GB" sz="1400" dirty="0" err="1">
                <a:solidFill>
                  <a:schemeClr val="accent4">
                    <a:lumMod val="60000"/>
                    <a:lumOff val="40000"/>
                  </a:schemeClr>
                </a:solidFill>
              </a:rPr>
              <a:t>gpus</a:t>
            </a:r>
            <a:r>
              <a:rPr lang="en-GB" sz="1400" dirty="0">
                <a:solidFill>
                  <a:schemeClr val="accent4">
                    <a:lumMod val="60000"/>
                    <a:lumOff val="40000"/>
                  </a:schemeClr>
                </a:solidFill>
              </a:rPr>
              <a:t>=1 --mem=8G --</a:t>
            </a:r>
            <a:r>
              <a:rPr lang="en-GB" sz="1400" dirty="0" err="1">
                <a:solidFill>
                  <a:schemeClr val="accent4">
                    <a:lumMod val="60000"/>
                    <a:lumOff val="40000"/>
                  </a:schemeClr>
                </a:solidFill>
              </a:rPr>
              <a:t>cpus</a:t>
            </a:r>
            <a:r>
              <a:rPr lang="en-GB" sz="1400" dirty="0">
                <a:solidFill>
                  <a:schemeClr val="accent4">
                    <a:lumMod val="60000"/>
                    <a:lumOff val="40000"/>
                  </a:schemeClr>
                </a:solidFill>
              </a:rPr>
              <a:t>-per-task=16G</a:t>
            </a:r>
          </a:p>
          <a:p>
            <a:pPr lvl="2"/>
            <a:r>
              <a:rPr lang="en-GB" sz="1200" dirty="0"/>
              <a:t>Note: there is more you can do with this command. Read the documentation: </a:t>
            </a:r>
            <a:r>
              <a:rPr lang="en-GB" sz="1200" dirty="0">
                <a:hlinkClick r:id="rId2"/>
              </a:rPr>
              <a:t>https://help.cropdiversity.ac.uk/gpu.html?highlight=gpu</a:t>
            </a:r>
            <a:endParaRPr lang="en-GB" sz="1200" dirty="0"/>
          </a:p>
          <a:p>
            <a:pPr lvl="1"/>
            <a:r>
              <a:rPr lang="en-GB" sz="1400" dirty="0"/>
              <a:t>Create a screen:</a:t>
            </a:r>
          </a:p>
          <a:p>
            <a:pPr lvl="2"/>
            <a:r>
              <a:rPr lang="en-GB" sz="1200" dirty="0">
                <a:solidFill>
                  <a:schemeClr val="accent4">
                    <a:lumMod val="60000"/>
                    <a:lumOff val="40000"/>
                  </a:schemeClr>
                </a:solidFill>
              </a:rPr>
              <a:t>screen -S training_screen</a:t>
            </a:r>
            <a:endParaRPr lang="en-GB" sz="1200" dirty="0"/>
          </a:p>
          <a:p>
            <a:r>
              <a:rPr lang="en-GB" sz="1600" dirty="0" err="1"/>
              <a:t>Basecalling</a:t>
            </a:r>
            <a:r>
              <a:rPr lang="en-GB" sz="1600" dirty="0"/>
              <a:t> Command:</a:t>
            </a:r>
          </a:p>
          <a:p>
            <a:pPr lvl="1"/>
            <a:r>
              <a:rPr lang="en-GB" sz="1400" dirty="0">
                <a:solidFill>
                  <a:schemeClr val="accent4">
                    <a:lumMod val="60000"/>
                    <a:lumOff val="40000"/>
                  </a:schemeClr>
                </a:solidFill>
              </a:rPr>
              <a:t>~/path/to/bin/guppy_basecaller –</a:t>
            </a:r>
            <a:r>
              <a:rPr lang="en-GB" sz="1400" dirty="0" err="1">
                <a:solidFill>
                  <a:schemeClr val="accent4">
                    <a:lumMod val="60000"/>
                    <a:lumOff val="40000"/>
                  </a:schemeClr>
                </a:solidFill>
              </a:rPr>
              <a:t>i</a:t>
            </a:r>
            <a:r>
              <a:rPr lang="en-GB" sz="1400" dirty="0">
                <a:solidFill>
                  <a:schemeClr val="accent4">
                    <a:lumMod val="60000"/>
                    <a:lumOff val="40000"/>
                  </a:schemeClr>
                </a:solidFill>
              </a:rPr>
              <a:t>  ~/projects/uosa/Janet_Cox_Singh/Metagenomics/April2021_Optimisation_Sequencing_2samples/RawFiles/Macaque_1_20_04_21/no_sample/20210420_1647_MN17366_FAP72684_88de1f3e/fast5/ --</a:t>
            </a:r>
            <a:r>
              <a:rPr lang="en-GB" sz="1400" dirty="0" err="1">
                <a:solidFill>
                  <a:schemeClr val="accent4">
                    <a:lumMod val="60000"/>
                    <a:lumOff val="40000"/>
                  </a:schemeClr>
                </a:solidFill>
              </a:rPr>
              <a:t>save_path</a:t>
            </a:r>
            <a:r>
              <a:rPr lang="en-GB" sz="1400" dirty="0">
                <a:solidFill>
                  <a:schemeClr val="accent4">
                    <a:lumMod val="60000"/>
                    <a:lumOff val="40000"/>
                  </a:schemeClr>
                </a:solidFill>
              </a:rPr>
              <a:t> ~/scratch/private/Metagenomics/</a:t>
            </a:r>
            <a:r>
              <a:rPr lang="en-GB" sz="1400" dirty="0" err="1">
                <a:solidFill>
                  <a:schemeClr val="accent4">
                    <a:lumMod val="60000"/>
                    <a:lumOff val="40000"/>
                  </a:schemeClr>
                </a:solidFill>
              </a:rPr>
              <a:t>Basecalled</a:t>
            </a:r>
            <a:r>
              <a:rPr lang="en-GB" sz="1400" dirty="0">
                <a:solidFill>
                  <a:schemeClr val="accent4">
                    <a:lumMod val="60000"/>
                    <a:lumOff val="40000"/>
                  </a:schemeClr>
                </a:solidFill>
              </a:rPr>
              <a:t>/ --</a:t>
            </a:r>
            <a:r>
              <a:rPr lang="en-GB" sz="1400" dirty="0" err="1">
                <a:solidFill>
                  <a:schemeClr val="accent4">
                    <a:lumMod val="60000"/>
                    <a:lumOff val="40000"/>
                  </a:schemeClr>
                </a:solidFill>
              </a:rPr>
              <a:t>flowcell</a:t>
            </a:r>
            <a:r>
              <a:rPr lang="en-GB" sz="1400" dirty="0">
                <a:solidFill>
                  <a:schemeClr val="accent4">
                    <a:lumMod val="60000"/>
                    <a:lumOff val="40000"/>
                  </a:schemeClr>
                </a:solidFill>
              </a:rPr>
              <a:t> FLO-MIN106 --kit SQK-LSK109 -r -v -q 0 --</a:t>
            </a:r>
            <a:r>
              <a:rPr lang="en-GB" sz="1400" dirty="0" err="1">
                <a:solidFill>
                  <a:schemeClr val="accent4">
                    <a:lumMod val="60000"/>
                    <a:lumOff val="40000"/>
                  </a:schemeClr>
                </a:solidFill>
              </a:rPr>
              <a:t>qscore_filtering</a:t>
            </a:r>
            <a:r>
              <a:rPr lang="en-GB" sz="1400" dirty="0">
                <a:solidFill>
                  <a:schemeClr val="accent4">
                    <a:lumMod val="60000"/>
                    <a:lumOff val="40000"/>
                  </a:schemeClr>
                </a:solidFill>
              </a:rPr>
              <a:t> -x auto --num_callers 8</a:t>
            </a:r>
          </a:p>
          <a:p>
            <a:pPr lvl="1"/>
            <a:r>
              <a:rPr lang="en-GB" sz="1400" dirty="0"/>
              <a:t>This dataset will take about 3 hours to complete</a:t>
            </a:r>
          </a:p>
          <a:p>
            <a:pPr lvl="1"/>
            <a:r>
              <a:rPr lang="en-GB" sz="1400" dirty="0"/>
              <a:t>Detach from the screen: </a:t>
            </a:r>
            <a:r>
              <a:rPr lang="en-GB" sz="1400" dirty="0">
                <a:solidFill>
                  <a:schemeClr val="accent4">
                    <a:lumMod val="60000"/>
                    <a:lumOff val="40000"/>
                  </a:schemeClr>
                </a:solidFill>
              </a:rPr>
              <a:t>Ctrl A+D</a:t>
            </a:r>
          </a:p>
          <a:p>
            <a:pPr lvl="1"/>
            <a:r>
              <a:rPr lang="en-GB" sz="1400" dirty="0"/>
              <a:t>Reconnect to the screen with:</a:t>
            </a:r>
            <a:r>
              <a:rPr lang="en-GB" sz="1400" dirty="0">
                <a:solidFill>
                  <a:schemeClr val="accent4">
                    <a:lumMod val="60000"/>
                    <a:lumOff val="40000"/>
                  </a:schemeClr>
                </a:solidFill>
              </a:rPr>
              <a:t> screen -r training_screen</a:t>
            </a:r>
            <a:endParaRPr lang="en-GB" sz="1400" dirty="0"/>
          </a:p>
          <a:p>
            <a:r>
              <a:rPr lang="en-GB" sz="1600" dirty="0"/>
              <a:t>Let’s break down this command. Type in:</a:t>
            </a:r>
          </a:p>
          <a:p>
            <a:pPr lvl="1"/>
            <a:r>
              <a:rPr lang="en-GB" sz="1400" dirty="0">
                <a:solidFill>
                  <a:schemeClr val="accent4">
                    <a:lumMod val="60000"/>
                    <a:lumOff val="40000"/>
                  </a:schemeClr>
                </a:solidFill>
              </a:rPr>
              <a:t>~/path/to/bin/guppy_basecaller –help</a:t>
            </a:r>
          </a:p>
          <a:p>
            <a:r>
              <a:rPr lang="en-GB" sz="1600" dirty="0"/>
              <a:t>Once complete, carry out demultiplexing. If you are not demultiplexing, enter: </a:t>
            </a:r>
            <a:r>
              <a:rPr lang="en-GB" sz="1600" dirty="0">
                <a:solidFill>
                  <a:schemeClr val="accent4">
                    <a:lumMod val="60000"/>
                    <a:lumOff val="40000"/>
                  </a:schemeClr>
                </a:solidFill>
              </a:rPr>
              <a:t>exit</a:t>
            </a:r>
          </a:p>
        </p:txBody>
      </p:sp>
      <p:sp>
        <p:nvSpPr>
          <p:cNvPr id="6" name="Slide Number Placeholder 5">
            <a:extLst>
              <a:ext uri="{FF2B5EF4-FFF2-40B4-BE49-F238E27FC236}">
                <a16:creationId xmlns:a16="http://schemas.microsoft.com/office/drawing/2014/main" id="{A4F7CBBE-0DE4-4B5B-9919-116F887D1434}"/>
              </a:ext>
            </a:extLst>
          </p:cNvPr>
          <p:cNvSpPr>
            <a:spLocks noGrp="1"/>
          </p:cNvSpPr>
          <p:nvPr>
            <p:ph type="sldNum" sz="quarter" idx="34"/>
          </p:nvPr>
        </p:nvSpPr>
        <p:spPr/>
        <p:txBody>
          <a:bodyPr/>
          <a:lstStyle/>
          <a:p>
            <a:fld id="{19B51A1E-902D-48AF-9020-955120F399B6}" type="slidenum">
              <a:rPr lang="en-US" noProof="0" smtClean="0"/>
              <a:pPr/>
              <a:t>17</a:t>
            </a:fld>
            <a:endParaRPr lang="en-US" noProof="0" dirty="0"/>
          </a:p>
        </p:txBody>
      </p:sp>
    </p:spTree>
    <p:extLst>
      <p:ext uri="{BB962C8B-B14F-4D97-AF65-F5344CB8AC3E}">
        <p14:creationId xmlns:p14="http://schemas.microsoft.com/office/powerpoint/2010/main" val="36517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14E43EC-AFBA-409F-91C9-168E176B2918}"/>
              </a:ext>
            </a:extLst>
          </p:cNvPr>
          <p:cNvSpPr>
            <a:spLocks noGrp="1"/>
          </p:cNvSpPr>
          <p:nvPr>
            <p:ph type="pic" sz="quarter" idx="33"/>
          </p:nvPr>
        </p:nvSpPr>
        <p:spPr/>
      </p:sp>
      <p:sp>
        <p:nvSpPr>
          <p:cNvPr id="3" name="Title 2">
            <a:extLst>
              <a:ext uri="{FF2B5EF4-FFF2-40B4-BE49-F238E27FC236}">
                <a16:creationId xmlns:a16="http://schemas.microsoft.com/office/drawing/2014/main" id="{A5BB3E78-4F1F-4141-BA63-31C30FBBC6D6}"/>
              </a:ext>
            </a:extLst>
          </p:cNvPr>
          <p:cNvSpPr>
            <a:spLocks noGrp="1"/>
          </p:cNvSpPr>
          <p:nvPr>
            <p:ph type="title"/>
          </p:nvPr>
        </p:nvSpPr>
        <p:spPr>
          <a:xfrm>
            <a:off x="4444885" y="819122"/>
            <a:ext cx="5184913" cy="432000"/>
          </a:xfrm>
        </p:spPr>
        <p:txBody>
          <a:bodyPr/>
          <a:lstStyle/>
          <a:p>
            <a:r>
              <a:rPr lang="en-GB" dirty="0"/>
              <a:t>DEMULTIPLEXING</a:t>
            </a:r>
          </a:p>
        </p:txBody>
      </p:sp>
      <p:sp>
        <p:nvSpPr>
          <p:cNvPr id="4" name="Text Placeholder 3">
            <a:extLst>
              <a:ext uri="{FF2B5EF4-FFF2-40B4-BE49-F238E27FC236}">
                <a16:creationId xmlns:a16="http://schemas.microsoft.com/office/drawing/2014/main" id="{8FE7237D-C1CD-4A8B-9E40-CED18BC81C75}"/>
              </a:ext>
            </a:extLst>
          </p:cNvPr>
          <p:cNvSpPr>
            <a:spLocks noGrp="1"/>
          </p:cNvSpPr>
          <p:nvPr>
            <p:ph type="body" sz="quarter" idx="32"/>
          </p:nvPr>
        </p:nvSpPr>
        <p:spPr>
          <a:xfrm>
            <a:off x="4444886" y="1325550"/>
            <a:ext cx="5184913" cy="360000"/>
          </a:xfrm>
        </p:spPr>
        <p:txBody>
          <a:bodyPr/>
          <a:lstStyle/>
          <a:p>
            <a:r>
              <a:rPr lang="en-GB" sz="1600" dirty="0"/>
              <a:t>Throw it in the bag</a:t>
            </a:r>
          </a:p>
        </p:txBody>
      </p:sp>
      <p:sp>
        <p:nvSpPr>
          <p:cNvPr id="5" name="Content Placeholder 4">
            <a:extLst>
              <a:ext uri="{FF2B5EF4-FFF2-40B4-BE49-F238E27FC236}">
                <a16:creationId xmlns:a16="http://schemas.microsoft.com/office/drawing/2014/main" id="{FF608916-2C83-48E3-A27A-ABCE297AA55B}"/>
              </a:ext>
            </a:extLst>
          </p:cNvPr>
          <p:cNvSpPr>
            <a:spLocks noGrp="1"/>
          </p:cNvSpPr>
          <p:nvPr>
            <p:ph sz="half" idx="1"/>
          </p:nvPr>
        </p:nvSpPr>
        <p:spPr>
          <a:xfrm>
            <a:off x="3598011" y="2018149"/>
            <a:ext cx="6181726" cy="3607951"/>
          </a:xfrm>
        </p:spPr>
        <p:txBody>
          <a:bodyPr/>
          <a:lstStyle/>
          <a:p>
            <a:r>
              <a:rPr lang="en-GB" sz="1600" dirty="0"/>
              <a:t>If you are not on the GPU access, re-run the GPU request from the previous slide</a:t>
            </a:r>
          </a:p>
          <a:p>
            <a:r>
              <a:rPr lang="en-GB" sz="1600" dirty="0"/>
              <a:t>Demultiplexing command:</a:t>
            </a:r>
          </a:p>
          <a:p>
            <a:pPr lvl="1"/>
            <a:r>
              <a:rPr lang="en-GB" sz="1400" dirty="0">
                <a:solidFill>
                  <a:schemeClr val="accent4">
                    <a:lumMod val="60000"/>
                    <a:lumOff val="40000"/>
                  </a:schemeClr>
                </a:solidFill>
              </a:rPr>
              <a:t>~/path/to/bin/guppy_barcoder -</a:t>
            </a:r>
            <a:r>
              <a:rPr lang="en-GB" sz="1400" dirty="0" err="1">
                <a:solidFill>
                  <a:schemeClr val="accent4">
                    <a:lumMod val="60000"/>
                    <a:lumOff val="40000"/>
                  </a:schemeClr>
                </a:solidFill>
              </a:rPr>
              <a:t>i</a:t>
            </a:r>
            <a:r>
              <a:rPr lang="en-GB" sz="1400" dirty="0">
                <a:solidFill>
                  <a:schemeClr val="accent4">
                    <a:lumMod val="60000"/>
                    <a:lumOff val="40000"/>
                  </a:schemeClr>
                </a:solidFill>
              </a:rPr>
              <a:t> ~/scratch/private/Metagenomics/</a:t>
            </a:r>
            <a:r>
              <a:rPr lang="en-GB" sz="1400" dirty="0" err="1">
                <a:solidFill>
                  <a:schemeClr val="accent4">
                    <a:lumMod val="60000"/>
                    <a:lumOff val="40000"/>
                  </a:schemeClr>
                </a:solidFill>
              </a:rPr>
              <a:t>Basecalled</a:t>
            </a:r>
            <a:r>
              <a:rPr lang="en-GB" sz="1400" dirty="0">
                <a:solidFill>
                  <a:schemeClr val="accent4">
                    <a:lumMod val="60000"/>
                    <a:lumOff val="40000"/>
                  </a:schemeClr>
                </a:solidFill>
              </a:rPr>
              <a:t> /pass/ --</a:t>
            </a:r>
            <a:r>
              <a:rPr lang="en-GB" sz="1400" dirty="0" err="1">
                <a:solidFill>
                  <a:schemeClr val="accent4">
                    <a:lumMod val="60000"/>
                    <a:lumOff val="40000"/>
                  </a:schemeClr>
                </a:solidFill>
              </a:rPr>
              <a:t>save_path</a:t>
            </a:r>
            <a:r>
              <a:rPr lang="en-GB" sz="1400" dirty="0">
                <a:solidFill>
                  <a:schemeClr val="accent4">
                    <a:lumMod val="60000"/>
                    <a:lumOff val="40000"/>
                  </a:schemeClr>
                </a:solidFill>
              </a:rPr>
              <a:t> ~/scratch/private/Metagenomics/Demultiplexed/ -r -q 0 --</a:t>
            </a:r>
            <a:r>
              <a:rPr lang="en-GB" sz="1400" dirty="0" err="1">
                <a:solidFill>
                  <a:schemeClr val="accent4">
                    <a:lumMod val="60000"/>
                    <a:lumOff val="40000"/>
                  </a:schemeClr>
                </a:solidFill>
              </a:rPr>
              <a:t>barcode_kits</a:t>
            </a:r>
            <a:r>
              <a:rPr lang="en-GB" sz="1400" dirty="0">
                <a:solidFill>
                  <a:schemeClr val="accent4">
                    <a:lumMod val="60000"/>
                    <a:lumOff val="40000"/>
                  </a:schemeClr>
                </a:solidFill>
              </a:rPr>
              <a:t> EXP-NBD104 -t 16 -x auto --detect_mid_strand_barcodes | exit</a:t>
            </a:r>
          </a:p>
          <a:p>
            <a:r>
              <a:rPr lang="en-GB" sz="1600" dirty="0"/>
              <a:t>Once again, lets break this command down. Enter </a:t>
            </a:r>
            <a:r>
              <a:rPr lang="en-GB" sz="1600" dirty="0">
                <a:solidFill>
                  <a:schemeClr val="accent4">
                    <a:lumMod val="60000"/>
                    <a:lumOff val="40000"/>
                  </a:schemeClr>
                </a:solidFill>
              </a:rPr>
              <a:t>~/path/to/bin/guppy_barcoder –help</a:t>
            </a:r>
          </a:p>
          <a:p>
            <a:r>
              <a:rPr lang="en-GB" sz="1600" dirty="0"/>
              <a:t>This could take up to 6 hours</a:t>
            </a:r>
          </a:p>
          <a:p>
            <a:r>
              <a:rPr lang="en-GB" sz="1600" dirty="0"/>
              <a:t>Here we could also ask it to remove barcodes but that takes an extra 3 hours but another tool does this faster</a:t>
            </a:r>
          </a:p>
        </p:txBody>
      </p:sp>
      <p:sp>
        <p:nvSpPr>
          <p:cNvPr id="6" name="Slide Number Placeholder 5">
            <a:extLst>
              <a:ext uri="{FF2B5EF4-FFF2-40B4-BE49-F238E27FC236}">
                <a16:creationId xmlns:a16="http://schemas.microsoft.com/office/drawing/2014/main" id="{8431A30F-F554-4C3F-9D40-82CCAC89EEC4}"/>
              </a:ext>
            </a:extLst>
          </p:cNvPr>
          <p:cNvSpPr>
            <a:spLocks noGrp="1"/>
          </p:cNvSpPr>
          <p:nvPr>
            <p:ph type="sldNum" sz="quarter" idx="34"/>
          </p:nvPr>
        </p:nvSpPr>
        <p:spPr/>
        <p:txBody>
          <a:bodyPr/>
          <a:lstStyle/>
          <a:p>
            <a:fld id="{19B51A1E-902D-48AF-9020-955120F399B6}" type="slidenum">
              <a:rPr lang="en-US" noProof="0" smtClean="0"/>
              <a:pPr/>
              <a:t>18</a:t>
            </a:fld>
            <a:endParaRPr lang="en-US" noProof="0" dirty="0"/>
          </a:p>
        </p:txBody>
      </p:sp>
      <p:pic>
        <p:nvPicPr>
          <p:cNvPr id="11266" name="Picture 2" descr="Consumer Behavior: 10 Psychology Studies on Marketing and ...">
            <a:extLst>
              <a:ext uri="{FF2B5EF4-FFF2-40B4-BE49-F238E27FC236}">
                <a16:creationId xmlns:a16="http://schemas.microsoft.com/office/drawing/2014/main" id="{8C4C7868-88DD-4A63-AB12-9359FFFA1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93" y="2819042"/>
            <a:ext cx="3171779" cy="121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025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756DF7-A767-4AD0-B5A2-3A278D0B5622}"/>
              </a:ext>
            </a:extLst>
          </p:cNvPr>
          <p:cNvSpPr>
            <a:spLocks noGrp="1"/>
          </p:cNvSpPr>
          <p:nvPr>
            <p:ph type="pic" sz="quarter" idx="33"/>
          </p:nvPr>
        </p:nvSpPr>
        <p:spPr/>
      </p:sp>
      <p:sp>
        <p:nvSpPr>
          <p:cNvPr id="3" name="Title 2">
            <a:extLst>
              <a:ext uri="{FF2B5EF4-FFF2-40B4-BE49-F238E27FC236}">
                <a16:creationId xmlns:a16="http://schemas.microsoft.com/office/drawing/2014/main" id="{FD8E28DE-1438-48B3-89CD-F33294AB98FC}"/>
              </a:ext>
            </a:extLst>
          </p:cNvPr>
          <p:cNvSpPr>
            <a:spLocks noGrp="1"/>
          </p:cNvSpPr>
          <p:nvPr>
            <p:ph type="title"/>
          </p:nvPr>
        </p:nvSpPr>
        <p:spPr>
          <a:xfrm>
            <a:off x="4444887" y="914400"/>
            <a:ext cx="5184913" cy="893750"/>
          </a:xfrm>
        </p:spPr>
        <p:txBody>
          <a:bodyPr/>
          <a:lstStyle/>
          <a:p>
            <a:r>
              <a:rPr lang="en-GB" dirty="0"/>
              <a:t>REMOVE ADAPTERS WITH PORECHOP</a:t>
            </a:r>
          </a:p>
        </p:txBody>
      </p:sp>
      <p:sp>
        <p:nvSpPr>
          <p:cNvPr id="4" name="Text Placeholder 3">
            <a:extLst>
              <a:ext uri="{FF2B5EF4-FFF2-40B4-BE49-F238E27FC236}">
                <a16:creationId xmlns:a16="http://schemas.microsoft.com/office/drawing/2014/main" id="{FCDDE1AA-05C9-498B-A62A-0768993E2B88}"/>
              </a:ext>
            </a:extLst>
          </p:cNvPr>
          <p:cNvSpPr>
            <a:spLocks noGrp="1"/>
          </p:cNvSpPr>
          <p:nvPr>
            <p:ph type="body" sz="quarter" idx="32"/>
          </p:nvPr>
        </p:nvSpPr>
        <p:spPr>
          <a:xfrm>
            <a:off x="4444687" y="1952150"/>
            <a:ext cx="5184913" cy="360000"/>
          </a:xfrm>
        </p:spPr>
        <p:txBody>
          <a:bodyPr/>
          <a:lstStyle/>
          <a:p>
            <a:r>
              <a:rPr lang="en-GB" sz="1600" dirty="0"/>
              <a:t>And…. Its gone</a:t>
            </a:r>
          </a:p>
        </p:txBody>
      </p:sp>
      <p:sp>
        <p:nvSpPr>
          <p:cNvPr id="5" name="Content Placeholder 4">
            <a:extLst>
              <a:ext uri="{FF2B5EF4-FFF2-40B4-BE49-F238E27FC236}">
                <a16:creationId xmlns:a16="http://schemas.microsoft.com/office/drawing/2014/main" id="{AC5DCF53-269A-4CB0-8D58-D387E2277E74}"/>
              </a:ext>
            </a:extLst>
          </p:cNvPr>
          <p:cNvSpPr>
            <a:spLocks noGrp="1"/>
          </p:cNvSpPr>
          <p:nvPr>
            <p:ph sz="half" idx="1"/>
          </p:nvPr>
        </p:nvSpPr>
        <p:spPr>
          <a:xfrm>
            <a:off x="2946400" y="2456150"/>
            <a:ext cx="6683200" cy="3945600"/>
          </a:xfrm>
        </p:spPr>
        <p:txBody>
          <a:bodyPr/>
          <a:lstStyle/>
          <a:p>
            <a:r>
              <a:rPr lang="en-GB" dirty="0"/>
              <a:t>We now need to request non-GPU access: </a:t>
            </a:r>
          </a:p>
          <a:p>
            <a:pPr lvl="1"/>
            <a:r>
              <a:rPr lang="en-GB" dirty="0" err="1">
                <a:solidFill>
                  <a:schemeClr val="accent4">
                    <a:lumMod val="60000"/>
                    <a:lumOff val="40000"/>
                  </a:schemeClr>
                </a:solidFill>
              </a:rPr>
              <a:t>srsh</a:t>
            </a:r>
            <a:r>
              <a:rPr lang="en-GB" dirty="0">
                <a:solidFill>
                  <a:schemeClr val="accent4">
                    <a:lumMod val="60000"/>
                    <a:lumOff val="40000"/>
                  </a:schemeClr>
                </a:solidFill>
              </a:rPr>
              <a:t> --x11 --partition=short --</a:t>
            </a:r>
            <a:r>
              <a:rPr lang="en-GB" dirty="0" err="1">
                <a:solidFill>
                  <a:schemeClr val="accent4">
                    <a:lumMod val="60000"/>
                    <a:lumOff val="40000"/>
                  </a:schemeClr>
                </a:solidFill>
              </a:rPr>
              <a:t>cpus</a:t>
            </a:r>
            <a:r>
              <a:rPr lang="en-GB" dirty="0">
                <a:solidFill>
                  <a:schemeClr val="accent4">
                    <a:lumMod val="60000"/>
                    <a:lumOff val="40000"/>
                  </a:schemeClr>
                </a:solidFill>
              </a:rPr>
              <a:t>-per-task=12 --mem=12G</a:t>
            </a:r>
          </a:p>
          <a:p>
            <a:r>
              <a:rPr lang="en-GB" dirty="0"/>
              <a:t>Then activate the </a:t>
            </a:r>
            <a:r>
              <a:rPr lang="en-GB" dirty="0" err="1"/>
              <a:t>conda</a:t>
            </a:r>
            <a:r>
              <a:rPr lang="en-GB" dirty="0"/>
              <a:t> environment</a:t>
            </a:r>
          </a:p>
          <a:p>
            <a:pPr lvl="1"/>
            <a:r>
              <a:rPr lang="en-GB" dirty="0" err="1">
                <a:solidFill>
                  <a:schemeClr val="accent4">
                    <a:lumMod val="60000"/>
                    <a:lumOff val="40000"/>
                  </a:schemeClr>
                </a:solidFill>
              </a:rPr>
              <a:t>conda</a:t>
            </a:r>
            <a:r>
              <a:rPr lang="en-GB" dirty="0">
                <a:solidFill>
                  <a:schemeClr val="accent4">
                    <a:lumMod val="60000"/>
                    <a:lumOff val="40000"/>
                  </a:schemeClr>
                </a:solidFill>
              </a:rPr>
              <a:t> activate </a:t>
            </a:r>
            <a:r>
              <a:rPr lang="en-GB" dirty="0" err="1">
                <a:solidFill>
                  <a:schemeClr val="accent4">
                    <a:lumMod val="60000"/>
                    <a:lumOff val="40000"/>
                  </a:schemeClr>
                </a:solidFill>
              </a:rPr>
              <a:t>metagenomics_env</a:t>
            </a:r>
            <a:endParaRPr lang="en-GB" dirty="0"/>
          </a:p>
          <a:p>
            <a:r>
              <a:rPr lang="en-GB" dirty="0"/>
              <a:t>We need to remove adapters and we do this using </a:t>
            </a:r>
            <a:r>
              <a:rPr lang="en-GB" dirty="0" err="1"/>
              <a:t>porechop</a:t>
            </a:r>
            <a:endParaRPr lang="en-GB" dirty="0"/>
          </a:p>
          <a:p>
            <a:pPr lvl="1"/>
            <a:r>
              <a:rPr lang="en-GB" dirty="0" err="1">
                <a:solidFill>
                  <a:schemeClr val="accent4">
                    <a:lumMod val="60000"/>
                    <a:lumOff val="40000"/>
                  </a:schemeClr>
                </a:solidFill>
              </a:rPr>
              <a:t>porechop</a:t>
            </a:r>
            <a:r>
              <a:rPr lang="en-GB" dirty="0">
                <a:solidFill>
                  <a:schemeClr val="accent4">
                    <a:lumMod val="60000"/>
                    <a:lumOff val="40000"/>
                  </a:schemeClr>
                </a:solidFill>
              </a:rPr>
              <a:t> -</a:t>
            </a:r>
            <a:r>
              <a:rPr lang="en-GB" dirty="0" err="1">
                <a:solidFill>
                  <a:schemeClr val="accent4">
                    <a:lumMod val="60000"/>
                    <a:lumOff val="40000"/>
                  </a:schemeClr>
                </a:solidFill>
              </a:rPr>
              <a:t>i</a:t>
            </a:r>
            <a:r>
              <a:rPr lang="en-GB" dirty="0">
                <a:solidFill>
                  <a:schemeClr val="accent4">
                    <a:lumMod val="60000"/>
                    <a:lumOff val="40000"/>
                  </a:schemeClr>
                </a:solidFill>
              </a:rPr>
              <a:t> Demultiplexed/barcode01/fastq_runid_e2aff56e1a1f152057a44138824e3737494b0fd4_0.fastq.gz -o </a:t>
            </a:r>
            <a:r>
              <a:rPr lang="en-GB" dirty="0" err="1">
                <a:solidFill>
                  <a:schemeClr val="accent4">
                    <a:lumMod val="60000"/>
                    <a:lumOff val="40000"/>
                  </a:schemeClr>
                </a:solidFill>
              </a:rPr>
              <a:t>AdapterRemoved</a:t>
            </a:r>
            <a:r>
              <a:rPr lang="en-GB" dirty="0">
                <a:solidFill>
                  <a:schemeClr val="accent4">
                    <a:lumMod val="60000"/>
                    <a:lumOff val="40000"/>
                  </a:schemeClr>
                </a:solidFill>
              </a:rPr>
              <a:t>/barcode01.fastq.gz --verbosity 2 --threads 12 --format fastq.gz</a:t>
            </a:r>
          </a:p>
          <a:p>
            <a:r>
              <a:rPr lang="en-GB" dirty="0"/>
              <a:t>This takes a while so do this, we will get this going first and come back to it.</a:t>
            </a:r>
          </a:p>
          <a:p>
            <a:r>
              <a:rPr lang="en-GB" dirty="0"/>
              <a:t>Once this running, detach from the screen: </a:t>
            </a:r>
            <a:r>
              <a:rPr lang="en-GB" dirty="0">
                <a:solidFill>
                  <a:schemeClr val="accent4">
                    <a:lumMod val="60000"/>
                    <a:lumOff val="40000"/>
                  </a:schemeClr>
                </a:solidFill>
              </a:rPr>
              <a:t>Ctrl A+D</a:t>
            </a:r>
          </a:p>
        </p:txBody>
      </p:sp>
      <p:sp>
        <p:nvSpPr>
          <p:cNvPr id="6" name="Slide Number Placeholder 5">
            <a:extLst>
              <a:ext uri="{FF2B5EF4-FFF2-40B4-BE49-F238E27FC236}">
                <a16:creationId xmlns:a16="http://schemas.microsoft.com/office/drawing/2014/main" id="{B918D485-E128-4A82-B1BD-E49B6F98B4C6}"/>
              </a:ext>
            </a:extLst>
          </p:cNvPr>
          <p:cNvSpPr>
            <a:spLocks noGrp="1"/>
          </p:cNvSpPr>
          <p:nvPr>
            <p:ph type="sldNum" sz="quarter" idx="34"/>
          </p:nvPr>
        </p:nvSpPr>
        <p:spPr/>
        <p:txBody>
          <a:bodyPr/>
          <a:lstStyle/>
          <a:p>
            <a:fld id="{19B51A1E-902D-48AF-9020-955120F399B6}" type="slidenum">
              <a:rPr lang="en-US" noProof="0" smtClean="0"/>
              <a:pPr/>
              <a:t>19</a:t>
            </a:fld>
            <a:endParaRPr lang="en-US" noProof="0" dirty="0"/>
          </a:p>
        </p:txBody>
      </p:sp>
    </p:spTree>
    <p:extLst>
      <p:ext uri="{BB962C8B-B14F-4D97-AF65-F5344CB8AC3E}">
        <p14:creationId xmlns:p14="http://schemas.microsoft.com/office/powerpoint/2010/main" val="2231360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4887" y="1186262"/>
            <a:ext cx="5184913" cy="432000"/>
          </a:xfrm>
        </p:spPr>
        <p:txBody>
          <a:bodyPr/>
          <a:lstStyle/>
          <a:p>
            <a:r>
              <a:rPr lang="en-US" sz="4000" dirty="0"/>
              <a:t>SESSION SET-UP</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2</a:t>
            </a:fld>
            <a:endParaRPr lang="en-US" dirty="0"/>
          </a:p>
        </p:txBody>
      </p:sp>
      <p:sp>
        <p:nvSpPr>
          <p:cNvPr id="7" name="Text Placeholder 6">
            <a:extLst>
              <a:ext uri="{FF2B5EF4-FFF2-40B4-BE49-F238E27FC236}">
                <a16:creationId xmlns:a16="http://schemas.microsoft.com/office/drawing/2014/main" id="{AE9D0FA9-E216-4D14-AB12-C0F4FF79B2FB}"/>
              </a:ext>
            </a:extLst>
          </p:cNvPr>
          <p:cNvSpPr>
            <a:spLocks noGrp="1"/>
          </p:cNvSpPr>
          <p:nvPr>
            <p:ph type="body" sz="quarter" idx="32"/>
          </p:nvPr>
        </p:nvSpPr>
        <p:spPr>
          <a:xfrm>
            <a:off x="3318164" y="1691965"/>
            <a:ext cx="6311635" cy="360000"/>
          </a:xfrm>
        </p:spPr>
        <p:txBody>
          <a:bodyPr/>
          <a:lstStyle/>
          <a:p>
            <a:r>
              <a:rPr lang="en-GB" sz="1600" dirty="0"/>
              <a:t>It’s OK. I’ll wait.</a:t>
            </a:r>
          </a:p>
        </p:txBody>
      </p:sp>
      <p:sp>
        <p:nvSpPr>
          <p:cNvPr id="9" name="Content Placeholder 3">
            <a:extLst>
              <a:ext uri="{FF2B5EF4-FFF2-40B4-BE49-F238E27FC236}">
                <a16:creationId xmlns:a16="http://schemas.microsoft.com/office/drawing/2014/main" id="{9BF7F433-449C-48CE-AB16-3952B6E49EE7}"/>
              </a:ext>
            </a:extLst>
          </p:cNvPr>
          <p:cNvSpPr txBox="1">
            <a:spLocks/>
          </p:cNvSpPr>
          <p:nvPr/>
        </p:nvSpPr>
        <p:spPr>
          <a:xfrm>
            <a:off x="2813538" y="2418703"/>
            <a:ext cx="6816261" cy="3428312"/>
          </a:xfrm>
          <a:prstGeom prst="rect">
            <a:avLst/>
          </a:prstGeom>
          <a:solidFill>
            <a:schemeClr val="bg1"/>
          </a:solidFill>
        </p:spPr>
        <p:txBody>
          <a:bodyPr vert="horz" lIns="180000" tIns="252000" rIns="252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Explore what you can do (within reason)</a:t>
            </a:r>
          </a:p>
          <a:p>
            <a:r>
              <a:rPr lang="en-US" sz="2000" dirty="0"/>
              <a:t>Ask questions</a:t>
            </a:r>
          </a:p>
          <a:p>
            <a:r>
              <a:rPr lang="en-US" sz="2000" dirty="0"/>
              <a:t>Feel free to stop me to give more information or context</a:t>
            </a:r>
          </a:p>
          <a:p>
            <a:r>
              <a:rPr lang="en-US" sz="2000" dirty="0"/>
              <a:t>Hopefully, you have given this a perusal before today</a:t>
            </a:r>
          </a:p>
          <a:p>
            <a:r>
              <a:rPr lang="en-US" b="1" dirty="0"/>
              <a:t>Note: </a:t>
            </a:r>
            <a:r>
              <a:rPr lang="en-US" dirty="0"/>
              <a:t>Code to enter will be in </a:t>
            </a:r>
            <a:r>
              <a:rPr lang="en-US" dirty="0">
                <a:solidFill>
                  <a:schemeClr val="accent4">
                    <a:lumMod val="60000"/>
                    <a:lumOff val="40000"/>
                  </a:schemeClr>
                </a:solidFill>
              </a:rPr>
              <a:t>purple </a:t>
            </a:r>
            <a:r>
              <a:rPr lang="en-US" dirty="0">
                <a:solidFill>
                  <a:srgbClr val="000000"/>
                </a:solidFill>
              </a:rPr>
              <a:t>and comments will be in </a:t>
            </a:r>
            <a:r>
              <a:rPr lang="en-US" dirty="0">
                <a:solidFill>
                  <a:srgbClr val="00B050"/>
                </a:solidFill>
              </a:rPr>
              <a:t>green</a:t>
            </a:r>
          </a:p>
          <a:p>
            <a:pPr lvl="1"/>
            <a:r>
              <a:rPr lang="en-US" b="1" dirty="0">
                <a:solidFill>
                  <a:schemeClr val="accent4">
                    <a:lumMod val="60000"/>
                    <a:lumOff val="40000"/>
                  </a:schemeClr>
                </a:solidFill>
              </a:rPr>
              <a:t>Purple is for you to enter in your terminal and run</a:t>
            </a:r>
          </a:p>
          <a:p>
            <a:pPr lvl="1"/>
            <a:r>
              <a:rPr lang="en-US" b="1" dirty="0">
                <a:solidFill>
                  <a:srgbClr val="00B050"/>
                </a:solidFill>
              </a:rPr>
              <a:t>Green explains what the purple command does</a:t>
            </a:r>
          </a:p>
        </p:txBody>
      </p:sp>
      <p:pic>
        <p:nvPicPr>
          <p:cNvPr id="1030" name="Picture 6" descr="Conspiracy Theorists Really Do See The World Differently ...">
            <a:extLst>
              <a:ext uri="{FF2B5EF4-FFF2-40B4-BE49-F238E27FC236}">
                <a16:creationId xmlns:a16="http://schemas.microsoft.com/office/drawing/2014/main" id="{487B45BD-3021-4818-AA66-54FFCB1844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323"/>
          <a:stretch/>
        </p:blipFill>
        <p:spPr bwMode="auto">
          <a:xfrm rot="5400000">
            <a:off x="8500182" y="2788636"/>
            <a:ext cx="4288034" cy="25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4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2A02B72-F2A9-4801-8847-C61FFC9BDE30}"/>
              </a:ext>
            </a:extLst>
          </p:cNvPr>
          <p:cNvSpPr>
            <a:spLocks noGrp="1"/>
          </p:cNvSpPr>
          <p:nvPr>
            <p:ph type="pic" sz="quarter" idx="33"/>
          </p:nvPr>
        </p:nvSpPr>
        <p:spPr/>
      </p:sp>
      <p:sp>
        <p:nvSpPr>
          <p:cNvPr id="3" name="Title 2">
            <a:extLst>
              <a:ext uri="{FF2B5EF4-FFF2-40B4-BE49-F238E27FC236}">
                <a16:creationId xmlns:a16="http://schemas.microsoft.com/office/drawing/2014/main" id="{8608C1E9-6620-4D30-B34C-BEBC224464E1}"/>
              </a:ext>
            </a:extLst>
          </p:cNvPr>
          <p:cNvSpPr>
            <a:spLocks noGrp="1"/>
          </p:cNvSpPr>
          <p:nvPr>
            <p:ph type="title"/>
          </p:nvPr>
        </p:nvSpPr>
        <p:spPr>
          <a:xfrm>
            <a:off x="4444487" y="552800"/>
            <a:ext cx="5184913" cy="432000"/>
          </a:xfrm>
        </p:spPr>
        <p:txBody>
          <a:bodyPr/>
          <a:lstStyle/>
          <a:p>
            <a:r>
              <a:rPr lang="en-GB" dirty="0"/>
              <a:t>QUICK STATS CHECK</a:t>
            </a:r>
          </a:p>
        </p:txBody>
      </p:sp>
      <p:sp>
        <p:nvSpPr>
          <p:cNvPr id="4" name="Text Placeholder 3">
            <a:extLst>
              <a:ext uri="{FF2B5EF4-FFF2-40B4-BE49-F238E27FC236}">
                <a16:creationId xmlns:a16="http://schemas.microsoft.com/office/drawing/2014/main" id="{337A3AAE-F09B-4601-9ED6-9C308E0F2458}"/>
              </a:ext>
            </a:extLst>
          </p:cNvPr>
          <p:cNvSpPr>
            <a:spLocks noGrp="1"/>
          </p:cNvSpPr>
          <p:nvPr>
            <p:ph type="body" sz="quarter" idx="32"/>
          </p:nvPr>
        </p:nvSpPr>
        <p:spPr>
          <a:xfrm>
            <a:off x="4444287" y="1128800"/>
            <a:ext cx="5184913" cy="360000"/>
          </a:xfrm>
        </p:spPr>
        <p:txBody>
          <a:bodyPr/>
          <a:lstStyle/>
          <a:p>
            <a:r>
              <a:rPr lang="en-GB" sz="1600" dirty="0"/>
              <a:t>Just a quickie</a:t>
            </a:r>
          </a:p>
        </p:txBody>
      </p:sp>
      <p:sp>
        <p:nvSpPr>
          <p:cNvPr id="5" name="Content Placeholder 4">
            <a:extLst>
              <a:ext uri="{FF2B5EF4-FFF2-40B4-BE49-F238E27FC236}">
                <a16:creationId xmlns:a16="http://schemas.microsoft.com/office/drawing/2014/main" id="{8599A8C3-6828-4AA4-AF1B-BA3298B639D1}"/>
              </a:ext>
            </a:extLst>
          </p:cNvPr>
          <p:cNvSpPr>
            <a:spLocks noGrp="1"/>
          </p:cNvSpPr>
          <p:nvPr>
            <p:ph sz="half" idx="1"/>
          </p:nvPr>
        </p:nvSpPr>
        <p:spPr>
          <a:xfrm>
            <a:off x="2144138" y="1824150"/>
            <a:ext cx="7660700" cy="4481050"/>
          </a:xfrm>
        </p:spPr>
        <p:txBody>
          <a:bodyPr/>
          <a:lstStyle/>
          <a:p>
            <a:r>
              <a:rPr lang="en-GB" dirty="0"/>
              <a:t>Back in your HOME directory, we need to re-activate the </a:t>
            </a:r>
            <a:r>
              <a:rPr lang="en-GB" dirty="0" err="1"/>
              <a:t>conda</a:t>
            </a:r>
            <a:r>
              <a:rPr lang="en-GB" dirty="0"/>
              <a:t> environment</a:t>
            </a:r>
          </a:p>
          <a:p>
            <a:pPr lvl="1"/>
            <a:r>
              <a:rPr lang="en-GB" dirty="0" err="1">
                <a:solidFill>
                  <a:schemeClr val="accent4">
                    <a:lumMod val="60000"/>
                    <a:lumOff val="40000"/>
                  </a:schemeClr>
                </a:solidFill>
              </a:rPr>
              <a:t>srsh</a:t>
            </a:r>
            <a:r>
              <a:rPr lang="en-GB" dirty="0">
                <a:solidFill>
                  <a:schemeClr val="accent4">
                    <a:lumMod val="60000"/>
                    <a:lumOff val="40000"/>
                  </a:schemeClr>
                </a:solidFill>
              </a:rPr>
              <a:t> --x11 --partition=short --</a:t>
            </a:r>
            <a:r>
              <a:rPr lang="en-GB" dirty="0" err="1">
                <a:solidFill>
                  <a:schemeClr val="accent4">
                    <a:lumMod val="60000"/>
                    <a:lumOff val="40000"/>
                  </a:schemeClr>
                </a:solidFill>
              </a:rPr>
              <a:t>cpus</a:t>
            </a:r>
            <a:r>
              <a:rPr lang="en-GB" dirty="0">
                <a:solidFill>
                  <a:schemeClr val="accent4">
                    <a:lumMod val="60000"/>
                    <a:lumOff val="40000"/>
                  </a:schemeClr>
                </a:solidFill>
              </a:rPr>
              <a:t>-per-task=8 --mem=8G</a:t>
            </a:r>
            <a:endParaRPr lang="en-GB" dirty="0"/>
          </a:p>
          <a:p>
            <a:pPr lvl="1"/>
            <a:r>
              <a:rPr lang="en-GB" dirty="0" err="1">
                <a:solidFill>
                  <a:schemeClr val="accent4">
                    <a:lumMod val="60000"/>
                    <a:lumOff val="40000"/>
                  </a:schemeClr>
                </a:solidFill>
              </a:rPr>
              <a:t>conda</a:t>
            </a:r>
            <a:r>
              <a:rPr lang="en-GB" dirty="0">
                <a:solidFill>
                  <a:schemeClr val="accent4">
                    <a:lumMod val="60000"/>
                    <a:lumOff val="40000"/>
                  </a:schemeClr>
                </a:solidFill>
              </a:rPr>
              <a:t> activate </a:t>
            </a:r>
            <a:r>
              <a:rPr lang="en-GB" dirty="0" err="1">
                <a:solidFill>
                  <a:schemeClr val="accent4">
                    <a:lumMod val="60000"/>
                    <a:lumOff val="40000"/>
                  </a:schemeClr>
                </a:solidFill>
              </a:rPr>
              <a:t>metagenomics_env</a:t>
            </a:r>
            <a:endParaRPr lang="en-GB" dirty="0">
              <a:solidFill>
                <a:schemeClr val="accent4">
                  <a:lumMod val="60000"/>
                  <a:lumOff val="40000"/>
                </a:schemeClr>
              </a:solidFill>
            </a:endParaRPr>
          </a:p>
          <a:p>
            <a:r>
              <a:rPr lang="en-GB" dirty="0"/>
              <a:t>Lets look at some basic stats of the demultiplexed output with assembly-stats</a:t>
            </a:r>
          </a:p>
          <a:p>
            <a:pPr lvl="1"/>
            <a:r>
              <a:rPr lang="en-GB" dirty="0">
                <a:solidFill>
                  <a:schemeClr val="accent4">
                    <a:lumMod val="60000"/>
                    <a:lumOff val="40000"/>
                  </a:schemeClr>
                </a:solidFill>
              </a:rPr>
              <a:t>assembly-stats Demultiplexed/barcode01/</a:t>
            </a:r>
            <a:r>
              <a:rPr lang="en-GB" dirty="0" err="1">
                <a:solidFill>
                  <a:schemeClr val="accent4">
                    <a:lumMod val="60000"/>
                    <a:lumOff val="40000"/>
                  </a:schemeClr>
                </a:solidFill>
              </a:rPr>
              <a:t>output.fastq</a:t>
            </a:r>
            <a:endParaRPr lang="en-GB" dirty="0">
              <a:solidFill>
                <a:schemeClr val="accent4">
                  <a:lumMod val="60000"/>
                  <a:lumOff val="40000"/>
                </a:schemeClr>
              </a:solidFill>
            </a:endParaRPr>
          </a:p>
          <a:p>
            <a:r>
              <a:rPr lang="en-GB" dirty="0"/>
              <a:t>Output is a basic readout of the bp length, the number of reads, longest read and also N50 but at this point, N50 is not necessary for this step</a:t>
            </a:r>
          </a:p>
          <a:p>
            <a:r>
              <a:rPr lang="en-GB" dirty="0"/>
              <a:t>You can </a:t>
            </a:r>
            <a:r>
              <a:rPr lang="en-GB" dirty="0">
                <a:solidFill>
                  <a:schemeClr val="accent4">
                    <a:lumMod val="60000"/>
                    <a:lumOff val="40000"/>
                  </a:schemeClr>
                </a:solidFill>
              </a:rPr>
              <a:t>save the output </a:t>
            </a:r>
            <a:r>
              <a:rPr lang="en-GB" dirty="0"/>
              <a:t>of this to a txt file for later use if you wish</a:t>
            </a:r>
          </a:p>
          <a:p>
            <a:pPr lvl="1"/>
            <a:r>
              <a:rPr lang="en-GB" dirty="0"/>
              <a:t>Remember how we saved to files in the last session</a:t>
            </a:r>
          </a:p>
          <a:p>
            <a:r>
              <a:rPr lang="en-GB" dirty="0"/>
              <a:t>Then we want to </a:t>
            </a:r>
            <a:r>
              <a:rPr lang="en-GB" dirty="0" err="1">
                <a:solidFill>
                  <a:schemeClr val="accent4">
                    <a:lumMod val="60000"/>
                    <a:lumOff val="40000"/>
                  </a:schemeClr>
                </a:solidFill>
              </a:rPr>
              <a:t>gzip</a:t>
            </a:r>
            <a:r>
              <a:rPr lang="en-GB" dirty="0">
                <a:solidFill>
                  <a:schemeClr val="accent4">
                    <a:lumMod val="60000"/>
                    <a:lumOff val="40000"/>
                  </a:schemeClr>
                </a:solidFill>
              </a:rPr>
              <a:t> the </a:t>
            </a:r>
            <a:r>
              <a:rPr lang="en-GB" dirty="0" err="1">
                <a:solidFill>
                  <a:schemeClr val="accent4">
                    <a:lumMod val="60000"/>
                    <a:lumOff val="40000"/>
                  </a:schemeClr>
                </a:solidFill>
              </a:rPr>
              <a:t>fastq</a:t>
            </a:r>
            <a:r>
              <a:rPr lang="en-GB" dirty="0">
                <a:solidFill>
                  <a:schemeClr val="accent4">
                    <a:lumMod val="60000"/>
                    <a:lumOff val="40000"/>
                  </a:schemeClr>
                </a:solidFill>
              </a:rPr>
              <a:t> </a:t>
            </a:r>
            <a:r>
              <a:rPr lang="en-GB" dirty="0"/>
              <a:t>files to reduce the amount of space they take and to make it somewhat faster to process them</a:t>
            </a:r>
          </a:p>
          <a:p>
            <a:pPr lvl="1"/>
            <a:r>
              <a:rPr lang="en-GB" dirty="0"/>
              <a:t>Remember how we did this in the last session</a:t>
            </a:r>
          </a:p>
        </p:txBody>
      </p:sp>
      <p:sp>
        <p:nvSpPr>
          <p:cNvPr id="6" name="Slide Number Placeholder 5">
            <a:extLst>
              <a:ext uri="{FF2B5EF4-FFF2-40B4-BE49-F238E27FC236}">
                <a16:creationId xmlns:a16="http://schemas.microsoft.com/office/drawing/2014/main" id="{2F8063E5-DDD3-4F0B-9556-7A65B109BE50}"/>
              </a:ext>
            </a:extLst>
          </p:cNvPr>
          <p:cNvSpPr>
            <a:spLocks noGrp="1"/>
          </p:cNvSpPr>
          <p:nvPr>
            <p:ph type="sldNum" sz="quarter" idx="34"/>
          </p:nvPr>
        </p:nvSpPr>
        <p:spPr/>
        <p:txBody>
          <a:bodyPr/>
          <a:lstStyle/>
          <a:p>
            <a:fld id="{19B51A1E-902D-48AF-9020-955120F399B6}" type="slidenum">
              <a:rPr lang="en-US" noProof="0" smtClean="0"/>
              <a:pPr/>
              <a:t>20</a:t>
            </a:fld>
            <a:endParaRPr lang="en-US" noProof="0" dirty="0"/>
          </a:p>
        </p:txBody>
      </p:sp>
    </p:spTree>
    <p:extLst>
      <p:ext uri="{BB962C8B-B14F-4D97-AF65-F5344CB8AC3E}">
        <p14:creationId xmlns:p14="http://schemas.microsoft.com/office/powerpoint/2010/main" val="56721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F676BB7-ED19-4F83-B173-F577D4F38FE2}"/>
              </a:ext>
            </a:extLst>
          </p:cNvPr>
          <p:cNvSpPr>
            <a:spLocks noGrp="1"/>
          </p:cNvSpPr>
          <p:nvPr>
            <p:ph type="pic" sz="quarter" idx="33"/>
          </p:nvPr>
        </p:nvSpPr>
        <p:spPr/>
      </p:sp>
      <p:sp>
        <p:nvSpPr>
          <p:cNvPr id="3" name="Title 2">
            <a:extLst>
              <a:ext uri="{FF2B5EF4-FFF2-40B4-BE49-F238E27FC236}">
                <a16:creationId xmlns:a16="http://schemas.microsoft.com/office/drawing/2014/main" id="{79F87EA8-39C6-4C65-986F-9A036CD10588}"/>
              </a:ext>
            </a:extLst>
          </p:cNvPr>
          <p:cNvSpPr>
            <a:spLocks noGrp="1"/>
          </p:cNvSpPr>
          <p:nvPr>
            <p:ph type="title"/>
          </p:nvPr>
        </p:nvSpPr>
        <p:spPr>
          <a:xfrm>
            <a:off x="4445000" y="957050"/>
            <a:ext cx="5184913" cy="432000"/>
          </a:xfrm>
        </p:spPr>
        <p:txBody>
          <a:bodyPr/>
          <a:lstStyle/>
          <a:p>
            <a:r>
              <a:rPr lang="en-GB" dirty="0"/>
              <a:t>QUALITY CHECK</a:t>
            </a:r>
          </a:p>
        </p:txBody>
      </p:sp>
      <p:sp>
        <p:nvSpPr>
          <p:cNvPr id="4" name="Text Placeholder 3">
            <a:extLst>
              <a:ext uri="{FF2B5EF4-FFF2-40B4-BE49-F238E27FC236}">
                <a16:creationId xmlns:a16="http://schemas.microsoft.com/office/drawing/2014/main" id="{7910BF86-12E3-448D-BFA2-6E22BCE2B513}"/>
              </a:ext>
            </a:extLst>
          </p:cNvPr>
          <p:cNvSpPr>
            <a:spLocks noGrp="1"/>
          </p:cNvSpPr>
          <p:nvPr>
            <p:ph type="body" sz="quarter" idx="32"/>
          </p:nvPr>
        </p:nvSpPr>
        <p:spPr>
          <a:xfrm>
            <a:off x="4444800" y="1533050"/>
            <a:ext cx="5184913" cy="360000"/>
          </a:xfrm>
        </p:spPr>
        <p:txBody>
          <a:bodyPr/>
          <a:lstStyle/>
          <a:p>
            <a:r>
              <a:rPr lang="en-GB" sz="1600" dirty="0"/>
              <a:t>Are you sure its good?</a:t>
            </a:r>
          </a:p>
        </p:txBody>
      </p:sp>
      <p:sp>
        <p:nvSpPr>
          <p:cNvPr id="5" name="Content Placeholder 4">
            <a:extLst>
              <a:ext uri="{FF2B5EF4-FFF2-40B4-BE49-F238E27FC236}">
                <a16:creationId xmlns:a16="http://schemas.microsoft.com/office/drawing/2014/main" id="{0F555A74-1C8F-4433-AF94-65F68D2D66A9}"/>
              </a:ext>
            </a:extLst>
          </p:cNvPr>
          <p:cNvSpPr>
            <a:spLocks noGrp="1"/>
          </p:cNvSpPr>
          <p:nvPr>
            <p:ph sz="half" idx="1"/>
          </p:nvPr>
        </p:nvSpPr>
        <p:spPr>
          <a:xfrm>
            <a:off x="2641400" y="2223450"/>
            <a:ext cx="6988313" cy="3816150"/>
          </a:xfrm>
        </p:spPr>
        <p:txBody>
          <a:bodyPr/>
          <a:lstStyle/>
          <a:p>
            <a:r>
              <a:rPr lang="en-GB" dirty="0"/>
              <a:t>We want to see some quality information on the data so far. There are two ways we can do this with </a:t>
            </a:r>
            <a:r>
              <a:rPr lang="en-GB" dirty="0" err="1"/>
              <a:t>FastQC</a:t>
            </a:r>
            <a:endParaRPr lang="en-GB" dirty="0"/>
          </a:p>
          <a:p>
            <a:r>
              <a:rPr lang="en-GB" dirty="0" err="1"/>
              <a:t>FastQC</a:t>
            </a:r>
            <a:r>
              <a:rPr lang="en-GB" dirty="0"/>
              <a:t> is beneficial because you can do it from a user interface or directly from the command line</a:t>
            </a:r>
          </a:p>
          <a:p>
            <a:r>
              <a:rPr lang="en-GB" dirty="0"/>
              <a:t>Window: in your terminal type: `</a:t>
            </a:r>
            <a:r>
              <a:rPr lang="en-GB" dirty="0" err="1">
                <a:solidFill>
                  <a:schemeClr val="accent4">
                    <a:lumMod val="60000"/>
                    <a:lumOff val="40000"/>
                  </a:schemeClr>
                </a:solidFill>
              </a:rPr>
              <a:t>fastqc</a:t>
            </a:r>
            <a:r>
              <a:rPr lang="en-GB" dirty="0"/>
              <a:t>`</a:t>
            </a:r>
          </a:p>
          <a:p>
            <a:r>
              <a:rPr lang="en-GB" dirty="0"/>
              <a:t>Command line: type: `</a:t>
            </a:r>
            <a:r>
              <a:rPr lang="en-GB" dirty="0" err="1">
                <a:solidFill>
                  <a:schemeClr val="accent4">
                    <a:lumMod val="60000"/>
                    <a:lumOff val="40000"/>
                  </a:schemeClr>
                </a:solidFill>
              </a:rPr>
              <a:t>fastqc</a:t>
            </a:r>
            <a:r>
              <a:rPr lang="en-GB" dirty="0">
                <a:solidFill>
                  <a:schemeClr val="accent4">
                    <a:lumMod val="60000"/>
                    <a:lumOff val="40000"/>
                  </a:schemeClr>
                </a:solidFill>
              </a:rPr>
              <a:t> -t 8 -o </a:t>
            </a:r>
            <a:r>
              <a:rPr lang="en-GB" dirty="0" err="1">
                <a:solidFill>
                  <a:schemeClr val="accent4">
                    <a:lumMod val="60000"/>
                    <a:lumOff val="40000"/>
                  </a:schemeClr>
                </a:solidFill>
              </a:rPr>
              <a:t>Quality_Checks</a:t>
            </a:r>
            <a:r>
              <a:rPr lang="en-GB" dirty="0">
                <a:solidFill>
                  <a:schemeClr val="accent4">
                    <a:lumMod val="60000"/>
                    <a:lumOff val="40000"/>
                  </a:schemeClr>
                </a:solidFill>
              </a:rPr>
              <a:t>/</a:t>
            </a:r>
            <a:r>
              <a:rPr lang="en-GB" dirty="0" err="1">
                <a:solidFill>
                  <a:schemeClr val="accent4">
                    <a:lumMod val="60000"/>
                    <a:lumOff val="40000"/>
                  </a:schemeClr>
                </a:solidFill>
              </a:rPr>
              <a:t>FastQC</a:t>
            </a:r>
            <a:r>
              <a:rPr lang="en-GB" dirty="0">
                <a:solidFill>
                  <a:schemeClr val="accent4">
                    <a:lumMod val="60000"/>
                    <a:lumOff val="40000"/>
                  </a:schemeClr>
                </a:solidFill>
              </a:rPr>
              <a:t>/Demultiplexed/ Demultiplexed/barcode01/</a:t>
            </a:r>
            <a:r>
              <a:rPr lang="en-GB" dirty="0" err="1">
                <a:solidFill>
                  <a:schemeClr val="accent4">
                    <a:lumMod val="60000"/>
                    <a:lumOff val="40000"/>
                  </a:schemeClr>
                </a:solidFill>
              </a:rPr>
              <a:t>output.fastq</a:t>
            </a:r>
            <a:r>
              <a:rPr lang="en-GB" dirty="0"/>
              <a:t>`</a:t>
            </a:r>
          </a:p>
          <a:p>
            <a:r>
              <a:rPr lang="en-GB" dirty="0"/>
              <a:t>From </a:t>
            </a:r>
            <a:r>
              <a:rPr lang="en-GB" dirty="0" err="1"/>
              <a:t>FastQC</a:t>
            </a:r>
            <a:r>
              <a:rPr lang="en-GB" dirty="0"/>
              <a:t>, we can see there are overrepresented sequences. We need to remove adapters. This is what </a:t>
            </a:r>
            <a:r>
              <a:rPr lang="en-GB" dirty="0" err="1"/>
              <a:t>porechop</a:t>
            </a:r>
            <a:r>
              <a:rPr lang="en-GB" dirty="0"/>
              <a:t> is doing</a:t>
            </a:r>
          </a:p>
          <a:p>
            <a:r>
              <a:rPr lang="en-GB" dirty="0"/>
              <a:t>Let’s check to see if </a:t>
            </a:r>
            <a:r>
              <a:rPr lang="en-GB" dirty="0" err="1"/>
              <a:t>porechop</a:t>
            </a:r>
            <a:r>
              <a:rPr lang="en-GB" dirty="0"/>
              <a:t> is done: </a:t>
            </a:r>
            <a:r>
              <a:rPr lang="en-GB" dirty="0">
                <a:solidFill>
                  <a:schemeClr val="accent4">
                    <a:lumMod val="60000"/>
                    <a:lumOff val="40000"/>
                  </a:schemeClr>
                </a:solidFill>
              </a:rPr>
              <a:t>screen -r training_screen</a:t>
            </a:r>
            <a:endParaRPr lang="en-GB" dirty="0"/>
          </a:p>
        </p:txBody>
      </p:sp>
      <p:sp>
        <p:nvSpPr>
          <p:cNvPr id="6" name="Slide Number Placeholder 5">
            <a:extLst>
              <a:ext uri="{FF2B5EF4-FFF2-40B4-BE49-F238E27FC236}">
                <a16:creationId xmlns:a16="http://schemas.microsoft.com/office/drawing/2014/main" id="{EFA9B889-E4E0-419C-8975-BBB4D70DFB69}"/>
              </a:ext>
            </a:extLst>
          </p:cNvPr>
          <p:cNvSpPr>
            <a:spLocks noGrp="1"/>
          </p:cNvSpPr>
          <p:nvPr>
            <p:ph type="sldNum" sz="quarter" idx="34"/>
          </p:nvPr>
        </p:nvSpPr>
        <p:spPr/>
        <p:txBody>
          <a:bodyPr/>
          <a:lstStyle/>
          <a:p>
            <a:fld id="{19B51A1E-902D-48AF-9020-955120F399B6}" type="slidenum">
              <a:rPr lang="en-US" noProof="0" smtClean="0"/>
              <a:pPr/>
              <a:t>21</a:t>
            </a:fld>
            <a:endParaRPr lang="en-US" noProof="0" dirty="0"/>
          </a:p>
        </p:txBody>
      </p:sp>
    </p:spTree>
    <p:extLst>
      <p:ext uri="{BB962C8B-B14F-4D97-AF65-F5344CB8AC3E}">
        <p14:creationId xmlns:p14="http://schemas.microsoft.com/office/powerpoint/2010/main" val="856772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5AF159B-4F3A-4522-A5D8-4374B0C4BE13}"/>
              </a:ext>
            </a:extLst>
          </p:cNvPr>
          <p:cNvSpPr>
            <a:spLocks noGrp="1"/>
          </p:cNvSpPr>
          <p:nvPr>
            <p:ph type="pic" sz="quarter" idx="33"/>
          </p:nvPr>
        </p:nvSpPr>
        <p:spPr/>
      </p:sp>
      <p:sp>
        <p:nvSpPr>
          <p:cNvPr id="3" name="Title 2">
            <a:extLst>
              <a:ext uri="{FF2B5EF4-FFF2-40B4-BE49-F238E27FC236}">
                <a16:creationId xmlns:a16="http://schemas.microsoft.com/office/drawing/2014/main" id="{1EAAEF40-3C94-44DC-956B-B2C704B05D68}"/>
              </a:ext>
            </a:extLst>
          </p:cNvPr>
          <p:cNvSpPr>
            <a:spLocks noGrp="1"/>
          </p:cNvSpPr>
          <p:nvPr>
            <p:ph type="title"/>
          </p:nvPr>
        </p:nvSpPr>
        <p:spPr>
          <a:xfrm>
            <a:off x="4444886" y="1097800"/>
            <a:ext cx="5184913" cy="1135050"/>
          </a:xfrm>
        </p:spPr>
        <p:txBody>
          <a:bodyPr/>
          <a:lstStyle/>
          <a:p>
            <a:r>
              <a:rPr lang="en-GB" dirty="0"/>
              <a:t>Exercise - CHECK STATS AND QUALITY AGAIN</a:t>
            </a:r>
          </a:p>
        </p:txBody>
      </p:sp>
      <p:sp>
        <p:nvSpPr>
          <p:cNvPr id="4" name="Text Placeholder 3">
            <a:extLst>
              <a:ext uri="{FF2B5EF4-FFF2-40B4-BE49-F238E27FC236}">
                <a16:creationId xmlns:a16="http://schemas.microsoft.com/office/drawing/2014/main" id="{9E42F70D-C0C0-4CD5-A87B-E9CDD91ECC01}"/>
              </a:ext>
            </a:extLst>
          </p:cNvPr>
          <p:cNvSpPr>
            <a:spLocks noGrp="1"/>
          </p:cNvSpPr>
          <p:nvPr>
            <p:ph type="body" sz="quarter" idx="32"/>
          </p:nvPr>
        </p:nvSpPr>
        <p:spPr>
          <a:xfrm>
            <a:off x="4444885" y="2182975"/>
            <a:ext cx="5184913" cy="360000"/>
          </a:xfrm>
        </p:spPr>
        <p:txBody>
          <a:bodyPr/>
          <a:lstStyle/>
          <a:p>
            <a:r>
              <a:rPr lang="en-GB" sz="1600" dirty="0"/>
              <a:t>Again, again, again-again</a:t>
            </a:r>
          </a:p>
        </p:txBody>
      </p:sp>
      <p:sp>
        <p:nvSpPr>
          <p:cNvPr id="5" name="Content Placeholder 4">
            <a:extLst>
              <a:ext uri="{FF2B5EF4-FFF2-40B4-BE49-F238E27FC236}">
                <a16:creationId xmlns:a16="http://schemas.microsoft.com/office/drawing/2014/main" id="{D5E5255E-ED49-4344-81D3-D19217DFE42F}"/>
              </a:ext>
            </a:extLst>
          </p:cNvPr>
          <p:cNvSpPr>
            <a:spLocks noGrp="1"/>
          </p:cNvSpPr>
          <p:nvPr>
            <p:ph sz="half" idx="1"/>
          </p:nvPr>
        </p:nvSpPr>
        <p:spPr>
          <a:xfrm>
            <a:off x="3378198" y="2886225"/>
            <a:ext cx="6251600" cy="2438400"/>
          </a:xfrm>
        </p:spPr>
        <p:txBody>
          <a:bodyPr/>
          <a:lstStyle/>
          <a:p>
            <a:r>
              <a:rPr lang="en-GB" dirty="0"/>
              <a:t>Now that adapter removal is done, have a look at the results</a:t>
            </a:r>
          </a:p>
          <a:p>
            <a:r>
              <a:rPr lang="en-GB" dirty="0"/>
              <a:t>What is the length of the longest read for barcode01</a:t>
            </a:r>
          </a:p>
          <a:p>
            <a:r>
              <a:rPr lang="en-GB" dirty="0"/>
              <a:t>Which has more reads between barcode01 and barcode02</a:t>
            </a:r>
          </a:p>
          <a:p>
            <a:r>
              <a:rPr lang="en-GB" dirty="0"/>
              <a:t>What does the quality look like in </a:t>
            </a:r>
            <a:r>
              <a:rPr lang="en-GB" dirty="0" err="1"/>
              <a:t>FastQC</a:t>
            </a:r>
            <a:endParaRPr lang="en-GB" dirty="0"/>
          </a:p>
          <a:p>
            <a:r>
              <a:rPr lang="en-GB" dirty="0"/>
              <a:t>Do you still see evidence of adapters or overrepresented sequences?</a:t>
            </a:r>
          </a:p>
        </p:txBody>
      </p:sp>
      <p:sp>
        <p:nvSpPr>
          <p:cNvPr id="6" name="Slide Number Placeholder 5">
            <a:extLst>
              <a:ext uri="{FF2B5EF4-FFF2-40B4-BE49-F238E27FC236}">
                <a16:creationId xmlns:a16="http://schemas.microsoft.com/office/drawing/2014/main" id="{B7712576-AACF-477E-9047-21CFFD01D26F}"/>
              </a:ext>
            </a:extLst>
          </p:cNvPr>
          <p:cNvSpPr>
            <a:spLocks noGrp="1"/>
          </p:cNvSpPr>
          <p:nvPr>
            <p:ph type="sldNum" sz="quarter" idx="34"/>
          </p:nvPr>
        </p:nvSpPr>
        <p:spPr/>
        <p:txBody>
          <a:bodyPr/>
          <a:lstStyle/>
          <a:p>
            <a:fld id="{19B51A1E-902D-48AF-9020-955120F399B6}" type="slidenum">
              <a:rPr lang="en-US" noProof="0" smtClean="0"/>
              <a:pPr/>
              <a:t>22</a:t>
            </a:fld>
            <a:endParaRPr lang="en-US" noProof="0" dirty="0"/>
          </a:p>
        </p:txBody>
      </p:sp>
    </p:spTree>
    <p:extLst>
      <p:ext uri="{BB962C8B-B14F-4D97-AF65-F5344CB8AC3E}">
        <p14:creationId xmlns:p14="http://schemas.microsoft.com/office/powerpoint/2010/main" val="51564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01D8D44-60B9-464E-A01E-AE71D22B2F18}"/>
              </a:ext>
            </a:extLst>
          </p:cNvPr>
          <p:cNvSpPr>
            <a:spLocks noGrp="1"/>
          </p:cNvSpPr>
          <p:nvPr>
            <p:ph type="pic" sz="quarter" idx="33"/>
          </p:nvPr>
        </p:nvSpPr>
        <p:spPr/>
      </p:sp>
      <p:sp>
        <p:nvSpPr>
          <p:cNvPr id="3" name="Title 2">
            <a:extLst>
              <a:ext uri="{FF2B5EF4-FFF2-40B4-BE49-F238E27FC236}">
                <a16:creationId xmlns:a16="http://schemas.microsoft.com/office/drawing/2014/main" id="{12D9EF2B-122D-4522-A6E1-838DDD9992D2}"/>
              </a:ext>
            </a:extLst>
          </p:cNvPr>
          <p:cNvSpPr>
            <a:spLocks noGrp="1"/>
          </p:cNvSpPr>
          <p:nvPr>
            <p:ph type="title"/>
          </p:nvPr>
        </p:nvSpPr>
        <p:spPr>
          <a:xfrm>
            <a:off x="4445200" y="1312650"/>
            <a:ext cx="5184913" cy="432000"/>
          </a:xfrm>
        </p:spPr>
        <p:txBody>
          <a:bodyPr/>
          <a:lstStyle/>
          <a:p>
            <a:r>
              <a:rPr lang="en-GB" dirty="0"/>
              <a:t>FILTER READS</a:t>
            </a:r>
          </a:p>
        </p:txBody>
      </p:sp>
      <p:sp>
        <p:nvSpPr>
          <p:cNvPr id="4" name="Text Placeholder 3">
            <a:extLst>
              <a:ext uri="{FF2B5EF4-FFF2-40B4-BE49-F238E27FC236}">
                <a16:creationId xmlns:a16="http://schemas.microsoft.com/office/drawing/2014/main" id="{7488B824-10FD-4BBD-87DD-546F743062B4}"/>
              </a:ext>
            </a:extLst>
          </p:cNvPr>
          <p:cNvSpPr>
            <a:spLocks noGrp="1"/>
          </p:cNvSpPr>
          <p:nvPr>
            <p:ph type="body" sz="quarter" idx="32"/>
          </p:nvPr>
        </p:nvSpPr>
        <p:spPr>
          <a:xfrm>
            <a:off x="4445000" y="1888650"/>
            <a:ext cx="5184913" cy="360000"/>
          </a:xfrm>
        </p:spPr>
        <p:txBody>
          <a:bodyPr/>
          <a:lstStyle/>
          <a:p>
            <a:r>
              <a:rPr lang="en-GB" sz="1600" dirty="0"/>
              <a:t>Make  it smaller</a:t>
            </a:r>
          </a:p>
        </p:txBody>
      </p:sp>
      <p:sp>
        <p:nvSpPr>
          <p:cNvPr id="5" name="Content Placeholder 4">
            <a:extLst>
              <a:ext uri="{FF2B5EF4-FFF2-40B4-BE49-F238E27FC236}">
                <a16:creationId xmlns:a16="http://schemas.microsoft.com/office/drawing/2014/main" id="{2E28CCAE-70B8-4BE4-8358-3AB1F8198C37}"/>
              </a:ext>
            </a:extLst>
          </p:cNvPr>
          <p:cNvSpPr>
            <a:spLocks noGrp="1"/>
          </p:cNvSpPr>
          <p:nvPr>
            <p:ph sz="half" idx="1"/>
          </p:nvPr>
        </p:nvSpPr>
        <p:spPr>
          <a:xfrm>
            <a:off x="3568700" y="2552700"/>
            <a:ext cx="6061213" cy="3276600"/>
          </a:xfrm>
        </p:spPr>
        <p:txBody>
          <a:bodyPr/>
          <a:lstStyle/>
          <a:p>
            <a:r>
              <a:rPr lang="en-GB" dirty="0"/>
              <a:t>So here, we can choose to filter by length or quality or both</a:t>
            </a:r>
          </a:p>
          <a:p>
            <a:r>
              <a:rPr lang="en-GB" dirty="0"/>
              <a:t>Filtering by quality with Nanopore data is somewhat difficult due to the generally low quality raw reads</a:t>
            </a:r>
          </a:p>
          <a:p>
            <a:r>
              <a:rPr lang="en-GB" dirty="0"/>
              <a:t>However we can filter by length to remove reads shorter than 1000bp</a:t>
            </a:r>
          </a:p>
          <a:p>
            <a:pPr lvl="1"/>
            <a:r>
              <a:rPr lang="en-GB" dirty="0"/>
              <a:t>Note: This is an arbitrary length which I chose. You can change this at another time</a:t>
            </a:r>
          </a:p>
          <a:p>
            <a:pPr lvl="1"/>
            <a:r>
              <a:rPr lang="en-GB" dirty="0" err="1">
                <a:solidFill>
                  <a:schemeClr val="accent4">
                    <a:lumMod val="60000"/>
                    <a:lumOff val="40000"/>
                  </a:schemeClr>
                </a:solidFill>
              </a:rPr>
              <a:t>gunzip</a:t>
            </a:r>
            <a:r>
              <a:rPr lang="en-GB" dirty="0">
                <a:solidFill>
                  <a:schemeClr val="accent4">
                    <a:lumMod val="60000"/>
                    <a:lumOff val="40000"/>
                  </a:schemeClr>
                </a:solidFill>
              </a:rPr>
              <a:t> -c </a:t>
            </a:r>
            <a:r>
              <a:rPr lang="en-GB" dirty="0" err="1">
                <a:solidFill>
                  <a:schemeClr val="accent4">
                    <a:lumMod val="60000"/>
                    <a:lumOff val="40000"/>
                  </a:schemeClr>
                </a:solidFill>
              </a:rPr>
              <a:t>AdapterRemoval</a:t>
            </a:r>
            <a:r>
              <a:rPr lang="en-GB" dirty="0">
                <a:solidFill>
                  <a:schemeClr val="accent4">
                    <a:lumMod val="60000"/>
                    <a:lumOff val="40000"/>
                  </a:schemeClr>
                </a:solidFill>
              </a:rPr>
              <a:t>/barcode01.fastq.gz | </a:t>
            </a:r>
            <a:r>
              <a:rPr lang="en-GB" dirty="0" err="1">
                <a:solidFill>
                  <a:schemeClr val="accent4">
                    <a:lumMod val="60000"/>
                    <a:lumOff val="40000"/>
                  </a:schemeClr>
                </a:solidFill>
              </a:rPr>
              <a:t>NanoFilt</a:t>
            </a:r>
            <a:r>
              <a:rPr lang="en-GB" dirty="0">
                <a:solidFill>
                  <a:schemeClr val="accent4">
                    <a:lumMod val="60000"/>
                    <a:lumOff val="40000"/>
                  </a:schemeClr>
                </a:solidFill>
              </a:rPr>
              <a:t> -l 1000 | </a:t>
            </a:r>
            <a:r>
              <a:rPr lang="en-GB" dirty="0" err="1">
                <a:solidFill>
                  <a:schemeClr val="accent4">
                    <a:lumMod val="60000"/>
                    <a:lumOff val="40000"/>
                  </a:schemeClr>
                </a:solidFill>
              </a:rPr>
              <a:t>gzip</a:t>
            </a:r>
            <a:r>
              <a:rPr lang="en-GB" dirty="0">
                <a:solidFill>
                  <a:schemeClr val="accent4">
                    <a:lumMod val="60000"/>
                    <a:lumOff val="40000"/>
                  </a:schemeClr>
                </a:solidFill>
              </a:rPr>
              <a:t> &gt; Filtered/barcode01_clean.fastq.gz</a:t>
            </a:r>
          </a:p>
        </p:txBody>
      </p:sp>
      <p:sp>
        <p:nvSpPr>
          <p:cNvPr id="6" name="Slide Number Placeholder 5">
            <a:extLst>
              <a:ext uri="{FF2B5EF4-FFF2-40B4-BE49-F238E27FC236}">
                <a16:creationId xmlns:a16="http://schemas.microsoft.com/office/drawing/2014/main" id="{7B3C6D75-F6EA-4CDF-AAE2-DEEEDA8977D3}"/>
              </a:ext>
            </a:extLst>
          </p:cNvPr>
          <p:cNvSpPr>
            <a:spLocks noGrp="1"/>
          </p:cNvSpPr>
          <p:nvPr>
            <p:ph type="sldNum" sz="quarter" idx="34"/>
          </p:nvPr>
        </p:nvSpPr>
        <p:spPr/>
        <p:txBody>
          <a:bodyPr/>
          <a:lstStyle/>
          <a:p>
            <a:fld id="{19B51A1E-902D-48AF-9020-955120F399B6}" type="slidenum">
              <a:rPr lang="en-US" noProof="0" smtClean="0"/>
              <a:pPr/>
              <a:t>23</a:t>
            </a:fld>
            <a:endParaRPr lang="en-US" noProof="0" dirty="0"/>
          </a:p>
        </p:txBody>
      </p:sp>
    </p:spTree>
    <p:extLst>
      <p:ext uri="{BB962C8B-B14F-4D97-AF65-F5344CB8AC3E}">
        <p14:creationId xmlns:p14="http://schemas.microsoft.com/office/powerpoint/2010/main" val="1030066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162558-B1CE-4419-96E5-C9BCB403B855}"/>
              </a:ext>
            </a:extLst>
          </p:cNvPr>
          <p:cNvSpPr>
            <a:spLocks noGrp="1"/>
          </p:cNvSpPr>
          <p:nvPr>
            <p:ph type="pic" sz="quarter" idx="33"/>
          </p:nvPr>
        </p:nvSpPr>
        <p:spPr/>
      </p:sp>
      <p:sp>
        <p:nvSpPr>
          <p:cNvPr id="3" name="Title 2">
            <a:extLst>
              <a:ext uri="{FF2B5EF4-FFF2-40B4-BE49-F238E27FC236}">
                <a16:creationId xmlns:a16="http://schemas.microsoft.com/office/drawing/2014/main" id="{AAD3D1D1-1F00-4D2E-AF92-173142413C1C}"/>
              </a:ext>
            </a:extLst>
          </p:cNvPr>
          <p:cNvSpPr>
            <a:spLocks noGrp="1"/>
          </p:cNvSpPr>
          <p:nvPr>
            <p:ph type="title"/>
          </p:nvPr>
        </p:nvSpPr>
        <p:spPr>
          <a:xfrm>
            <a:off x="4444886" y="752475"/>
            <a:ext cx="5184913" cy="906450"/>
          </a:xfrm>
        </p:spPr>
        <p:txBody>
          <a:bodyPr/>
          <a:lstStyle/>
          <a:p>
            <a:r>
              <a:rPr lang="en-GB" dirty="0"/>
              <a:t>DOWNLOADING the reference genome</a:t>
            </a:r>
          </a:p>
        </p:txBody>
      </p:sp>
      <p:sp>
        <p:nvSpPr>
          <p:cNvPr id="4" name="Text Placeholder 3">
            <a:extLst>
              <a:ext uri="{FF2B5EF4-FFF2-40B4-BE49-F238E27FC236}">
                <a16:creationId xmlns:a16="http://schemas.microsoft.com/office/drawing/2014/main" id="{FC7BB435-E7E8-40A8-A8FC-FCEAB396C729}"/>
              </a:ext>
            </a:extLst>
          </p:cNvPr>
          <p:cNvSpPr>
            <a:spLocks noGrp="1"/>
          </p:cNvSpPr>
          <p:nvPr>
            <p:ph type="body" sz="quarter" idx="32"/>
          </p:nvPr>
        </p:nvSpPr>
        <p:spPr>
          <a:xfrm>
            <a:off x="4444886" y="1743612"/>
            <a:ext cx="5184913" cy="360000"/>
          </a:xfrm>
        </p:spPr>
        <p:txBody>
          <a:bodyPr/>
          <a:lstStyle/>
          <a:p>
            <a:r>
              <a:rPr lang="en-GB" sz="1600" dirty="0"/>
              <a:t>Take the red pill</a:t>
            </a:r>
          </a:p>
        </p:txBody>
      </p:sp>
      <p:sp>
        <p:nvSpPr>
          <p:cNvPr id="5" name="Content Placeholder 4">
            <a:extLst>
              <a:ext uri="{FF2B5EF4-FFF2-40B4-BE49-F238E27FC236}">
                <a16:creationId xmlns:a16="http://schemas.microsoft.com/office/drawing/2014/main" id="{A77AE005-6989-473B-9484-1DBD9289C364}"/>
              </a:ext>
            </a:extLst>
          </p:cNvPr>
          <p:cNvSpPr>
            <a:spLocks noGrp="1"/>
          </p:cNvSpPr>
          <p:nvPr>
            <p:ph sz="half" idx="1"/>
          </p:nvPr>
        </p:nvSpPr>
        <p:spPr>
          <a:xfrm>
            <a:off x="2779701" y="2298500"/>
            <a:ext cx="6632598" cy="3807025"/>
          </a:xfrm>
        </p:spPr>
        <p:txBody>
          <a:bodyPr/>
          <a:lstStyle/>
          <a:p>
            <a:r>
              <a:rPr lang="en-GB" sz="1600" dirty="0"/>
              <a:t>Download the reference genome for the host which we want to remove from the background</a:t>
            </a:r>
          </a:p>
          <a:p>
            <a:r>
              <a:rPr lang="en-GB" sz="1600" dirty="0"/>
              <a:t>On your browser, go to </a:t>
            </a:r>
            <a:r>
              <a:rPr lang="en-GB" sz="1600" dirty="0">
                <a:hlinkClick r:id="rId3"/>
              </a:rPr>
              <a:t>https://www.ncbi.nlm.nih.gov/</a:t>
            </a:r>
            <a:endParaRPr lang="en-GB" sz="1600" dirty="0"/>
          </a:p>
          <a:p>
            <a:r>
              <a:rPr lang="en-GB" sz="1600" dirty="0"/>
              <a:t>Next to the search box, switch the dropdown bar to `</a:t>
            </a:r>
            <a:r>
              <a:rPr lang="en-GB" sz="1600" dirty="0">
                <a:solidFill>
                  <a:schemeClr val="accent3">
                    <a:lumMod val="75000"/>
                  </a:schemeClr>
                </a:solidFill>
              </a:rPr>
              <a:t>Genome</a:t>
            </a:r>
            <a:r>
              <a:rPr lang="en-GB" sz="1600" dirty="0"/>
              <a:t>`</a:t>
            </a:r>
          </a:p>
          <a:p>
            <a:r>
              <a:rPr lang="en-GB" sz="1600" dirty="0"/>
              <a:t>Search for the desired genome. Here we want: `</a:t>
            </a:r>
            <a:r>
              <a:rPr lang="en-GB" sz="1600" dirty="0">
                <a:solidFill>
                  <a:schemeClr val="accent3">
                    <a:lumMod val="75000"/>
                  </a:schemeClr>
                </a:solidFill>
              </a:rPr>
              <a:t>Macaca </a:t>
            </a:r>
            <a:r>
              <a:rPr lang="en-GB" sz="1600" dirty="0" err="1">
                <a:solidFill>
                  <a:schemeClr val="accent3">
                    <a:lumMod val="75000"/>
                  </a:schemeClr>
                </a:solidFill>
              </a:rPr>
              <a:t>fuscata</a:t>
            </a:r>
            <a:r>
              <a:rPr lang="en-GB" sz="1600" dirty="0"/>
              <a:t>`</a:t>
            </a:r>
          </a:p>
          <a:p>
            <a:r>
              <a:rPr lang="en-GB" sz="1600" dirty="0"/>
              <a:t>On the Genome page, you will see a banner at the top, right the option to </a:t>
            </a:r>
            <a:r>
              <a:rPr lang="en-GB" sz="1600" dirty="0">
                <a:solidFill>
                  <a:schemeClr val="accent3">
                    <a:lumMod val="75000"/>
                  </a:schemeClr>
                </a:solidFill>
              </a:rPr>
              <a:t>'Download sequences in FASTA format for genome</a:t>
            </a:r>
            <a:r>
              <a:rPr lang="en-GB" sz="1600" dirty="0"/>
              <a:t>'. </a:t>
            </a:r>
            <a:r>
              <a:rPr lang="en-GB" sz="1600" dirty="0">
                <a:solidFill>
                  <a:schemeClr val="accent3">
                    <a:lumMod val="75000"/>
                  </a:schemeClr>
                </a:solidFill>
              </a:rPr>
              <a:t>Copy the link address</a:t>
            </a:r>
            <a:r>
              <a:rPr lang="en-GB" sz="1600" dirty="0"/>
              <a:t>. </a:t>
            </a:r>
          </a:p>
          <a:p>
            <a:r>
              <a:rPr lang="en-GB" sz="1600" dirty="0"/>
              <a:t>Then in </a:t>
            </a:r>
            <a:r>
              <a:rPr lang="en-GB" sz="1600" dirty="0" err="1"/>
              <a:t>gruffalo</a:t>
            </a:r>
            <a:r>
              <a:rPr lang="en-GB" sz="1600" dirty="0"/>
              <a:t> on the terminal: download it with: </a:t>
            </a:r>
          </a:p>
          <a:p>
            <a:pPr lvl="1"/>
            <a:r>
              <a:rPr lang="en-GB" sz="1400" dirty="0" err="1">
                <a:solidFill>
                  <a:schemeClr val="accent4">
                    <a:lumMod val="60000"/>
                    <a:lumOff val="40000"/>
                  </a:schemeClr>
                </a:solidFill>
              </a:rPr>
              <a:t>wget</a:t>
            </a:r>
            <a:r>
              <a:rPr lang="en-GB" sz="1400" dirty="0">
                <a:solidFill>
                  <a:schemeClr val="accent4">
                    <a:lumMod val="60000"/>
                    <a:lumOff val="40000"/>
                  </a:schemeClr>
                </a:solidFill>
              </a:rPr>
              <a:t> https://ftp.ncbi.nlm.nih.gov/genomes/all/GCA/003/118/495/GCA_003118495.1_macFus_1.0/GCA_003118495.1_macFus_1.0_genomic.fna.gz</a:t>
            </a:r>
            <a:endParaRPr lang="en-GB" sz="1400" dirty="0"/>
          </a:p>
        </p:txBody>
      </p:sp>
      <p:sp>
        <p:nvSpPr>
          <p:cNvPr id="6" name="Slide Number Placeholder 5">
            <a:extLst>
              <a:ext uri="{FF2B5EF4-FFF2-40B4-BE49-F238E27FC236}">
                <a16:creationId xmlns:a16="http://schemas.microsoft.com/office/drawing/2014/main" id="{6A8AE44C-8BE0-43D7-88FA-82A176526FBC}"/>
              </a:ext>
            </a:extLst>
          </p:cNvPr>
          <p:cNvSpPr>
            <a:spLocks noGrp="1"/>
          </p:cNvSpPr>
          <p:nvPr>
            <p:ph type="sldNum" sz="quarter" idx="34"/>
          </p:nvPr>
        </p:nvSpPr>
        <p:spPr/>
        <p:txBody>
          <a:bodyPr/>
          <a:lstStyle/>
          <a:p>
            <a:fld id="{19B51A1E-902D-48AF-9020-955120F399B6}" type="slidenum">
              <a:rPr lang="en-US" noProof="0" smtClean="0"/>
              <a:pPr/>
              <a:t>24</a:t>
            </a:fld>
            <a:endParaRPr lang="en-US" noProof="0" dirty="0"/>
          </a:p>
        </p:txBody>
      </p:sp>
      <p:pic>
        <p:nvPicPr>
          <p:cNvPr id="12290" name="Picture 2" descr="Compare - My sCool Server - Empowering Education">
            <a:extLst>
              <a:ext uri="{FF2B5EF4-FFF2-40B4-BE49-F238E27FC236}">
                <a16:creationId xmlns:a16="http://schemas.microsoft.com/office/drawing/2014/main" id="{A562B548-3254-477C-97DB-86CEAE8E0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799" y="2743187"/>
            <a:ext cx="3021081" cy="168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1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C7914AA-1DC7-47C1-99BF-22B933D84AF5}"/>
              </a:ext>
            </a:extLst>
          </p:cNvPr>
          <p:cNvSpPr>
            <a:spLocks noGrp="1"/>
          </p:cNvSpPr>
          <p:nvPr>
            <p:ph type="pic" sz="quarter" idx="33"/>
          </p:nvPr>
        </p:nvSpPr>
        <p:spPr/>
      </p:sp>
      <p:sp>
        <p:nvSpPr>
          <p:cNvPr id="3" name="Title 2">
            <a:extLst>
              <a:ext uri="{FF2B5EF4-FFF2-40B4-BE49-F238E27FC236}">
                <a16:creationId xmlns:a16="http://schemas.microsoft.com/office/drawing/2014/main" id="{D3959008-29EA-49BB-AF65-33C353235CEC}"/>
              </a:ext>
            </a:extLst>
          </p:cNvPr>
          <p:cNvSpPr>
            <a:spLocks noGrp="1"/>
          </p:cNvSpPr>
          <p:nvPr>
            <p:ph type="title"/>
          </p:nvPr>
        </p:nvSpPr>
        <p:spPr>
          <a:xfrm>
            <a:off x="4444887" y="893550"/>
            <a:ext cx="5184913" cy="432000"/>
          </a:xfrm>
        </p:spPr>
        <p:txBody>
          <a:bodyPr/>
          <a:lstStyle/>
          <a:p>
            <a:r>
              <a:rPr lang="en-GB" dirty="0"/>
              <a:t>Alignment</a:t>
            </a:r>
          </a:p>
        </p:txBody>
      </p:sp>
      <p:sp>
        <p:nvSpPr>
          <p:cNvPr id="4" name="Text Placeholder 3">
            <a:extLst>
              <a:ext uri="{FF2B5EF4-FFF2-40B4-BE49-F238E27FC236}">
                <a16:creationId xmlns:a16="http://schemas.microsoft.com/office/drawing/2014/main" id="{B6975B15-5ECE-42FE-B27E-0F143849E549}"/>
              </a:ext>
            </a:extLst>
          </p:cNvPr>
          <p:cNvSpPr>
            <a:spLocks noGrp="1"/>
          </p:cNvSpPr>
          <p:nvPr>
            <p:ph type="body" sz="quarter" idx="32"/>
          </p:nvPr>
        </p:nvSpPr>
        <p:spPr>
          <a:xfrm>
            <a:off x="4444687" y="1469550"/>
            <a:ext cx="5184913" cy="360000"/>
          </a:xfrm>
        </p:spPr>
        <p:txBody>
          <a:bodyPr/>
          <a:lstStyle/>
          <a:p>
            <a:r>
              <a:rPr lang="en-GB" sz="1600" dirty="0"/>
              <a:t>They’re such a lovely couple</a:t>
            </a:r>
          </a:p>
        </p:txBody>
      </p:sp>
      <p:sp>
        <p:nvSpPr>
          <p:cNvPr id="5" name="Content Placeholder 4">
            <a:extLst>
              <a:ext uri="{FF2B5EF4-FFF2-40B4-BE49-F238E27FC236}">
                <a16:creationId xmlns:a16="http://schemas.microsoft.com/office/drawing/2014/main" id="{4F8995CF-1287-4083-9476-DDFC9E55CD7F}"/>
              </a:ext>
            </a:extLst>
          </p:cNvPr>
          <p:cNvSpPr>
            <a:spLocks noGrp="1"/>
          </p:cNvSpPr>
          <p:nvPr>
            <p:ph sz="half" idx="1"/>
          </p:nvPr>
        </p:nvSpPr>
        <p:spPr>
          <a:xfrm>
            <a:off x="2781300" y="2104750"/>
            <a:ext cx="7023100" cy="4087250"/>
          </a:xfrm>
        </p:spPr>
        <p:txBody>
          <a:bodyPr/>
          <a:lstStyle/>
          <a:p>
            <a:r>
              <a:rPr lang="en-GB" dirty="0"/>
              <a:t>Now we need to take out the host DNA sequences</a:t>
            </a:r>
          </a:p>
          <a:p>
            <a:r>
              <a:rPr lang="en-GB" dirty="0"/>
              <a:t>Index the reference we just downloaded:</a:t>
            </a:r>
          </a:p>
          <a:p>
            <a:pPr lvl="1"/>
            <a:r>
              <a:rPr lang="en-GB" dirty="0">
                <a:solidFill>
                  <a:schemeClr val="accent4">
                    <a:lumMod val="60000"/>
                    <a:lumOff val="40000"/>
                  </a:schemeClr>
                </a:solidFill>
              </a:rPr>
              <a:t>minimap2 -x map-</a:t>
            </a:r>
            <a:r>
              <a:rPr lang="en-GB" dirty="0" err="1">
                <a:solidFill>
                  <a:schemeClr val="accent4">
                    <a:lumMod val="60000"/>
                    <a:lumOff val="40000"/>
                  </a:schemeClr>
                </a:solidFill>
              </a:rPr>
              <a:t>ont</a:t>
            </a:r>
            <a:r>
              <a:rPr lang="en-GB" dirty="0">
                <a:solidFill>
                  <a:schemeClr val="accent4">
                    <a:lumMod val="60000"/>
                    <a:lumOff val="40000"/>
                  </a:schemeClr>
                </a:solidFill>
              </a:rPr>
              <a:t> –d GCA_003118495.1_macFus_1.0_genomic.fna.mmi GCA_003118495.1_macFus_1.0_genomic.fna.gz</a:t>
            </a:r>
          </a:p>
          <a:p>
            <a:r>
              <a:rPr lang="en-GB" dirty="0"/>
              <a:t>Align the reads against the index you just made</a:t>
            </a:r>
          </a:p>
          <a:p>
            <a:pPr lvl="1"/>
            <a:r>
              <a:rPr lang="en-GB" dirty="0">
                <a:solidFill>
                  <a:schemeClr val="accent4">
                    <a:lumMod val="60000"/>
                    <a:lumOff val="40000"/>
                  </a:schemeClr>
                </a:solidFill>
              </a:rPr>
              <a:t>minimap2 -</a:t>
            </a:r>
            <a:r>
              <a:rPr lang="en-GB" dirty="0" err="1">
                <a:solidFill>
                  <a:schemeClr val="accent4">
                    <a:lumMod val="60000"/>
                    <a:lumOff val="40000"/>
                  </a:schemeClr>
                </a:solidFill>
              </a:rPr>
              <a:t>ax</a:t>
            </a:r>
            <a:r>
              <a:rPr lang="en-GB" dirty="0">
                <a:solidFill>
                  <a:schemeClr val="accent4">
                    <a:lumMod val="60000"/>
                    <a:lumOff val="40000"/>
                  </a:schemeClr>
                </a:solidFill>
              </a:rPr>
              <a:t> map-</a:t>
            </a:r>
            <a:r>
              <a:rPr lang="en-GB" dirty="0" err="1">
                <a:solidFill>
                  <a:schemeClr val="accent4">
                    <a:lumMod val="60000"/>
                    <a:lumOff val="40000"/>
                  </a:schemeClr>
                </a:solidFill>
              </a:rPr>
              <a:t>ont</a:t>
            </a:r>
            <a:r>
              <a:rPr lang="en-GB" dirty="0">
                <a:solidFill>
                  <a:schemeClr val="accent4">
                    <a:lumMod val="60000"/>
                    <a:lumOff val="40000"/>
                  </a:schemeClr>
                </a:solidFill>
              </a:rPr>
              <a:t> GCA_003118495.1_macFus_1.0_genomic.fna.mmi Filtered/barcode01_clean.fastq.gz -t 12 | </a:t>
            </a:r>
            <a:r>
              <a:rPr lang="en-GB" dirty="0" err="1">
                <a:solidFill>
                  <a:schemeClr val="accent4">
                    <a:lumMod val="60000"/>
                    <a:lumOff val="40000"/>
                  </a:schemeClr>
                </a:solidFill>
              </a:rPr>
              <a:t>samtools</a:t>
            </a:r>
            <a:r>
              <a:rPr lang="en-GB" dirty="0">
                <a:solidFill>
                  <a:schemeClr val="accent4">
                    <a:lumMod val="60000"/>
                    <a:lumOff val="40000"/>
                  </a:schemeClr>
                </a:solidFill>
              </a:rPr>
              <a:t> view -@ 12 -b - | </a:t>
            </a:r>
            <a:r>
              <a:rPr lang="en-GB" dirty="0" err="1">
                <a:solidFill>
                  <a:schemeClr val="accent4">
                    <a:lumMod val="60000"/>
                    <a:lumOff val="40000"/>
                  </a:schemeClr>
                </a:solidFill>
              </a:rPr>
              <a:t>samtools</a:t>
            </a:r>
            <a:r>
              <a:rPr lang="en-GB" dirty="0">
                <a:solidFill>
                  <a:schemeClr val="accent4">
                    <a:lumMod val="60000"/>
                    <a:lumOff val="40000"/>
                  </a:schemeClr>
                </a:solidFill>
              </a:rPr>
              <a:t> sort -@ 12 -o Alignment/barcode01_vsMacaq.bam -</a:t>
            </a:r>
          </a:p>
          <a:p>
            <a:r>
              <a:rPr lang="en-GB" dirty="0"/>
              <a:t>Lets see what this command does:</a:t>
            </a:r>
          </a:p>
          <a:p>
            <a:pPr lvl="1"/>
            <a:r>
              <a:rPr lang="en-GB" dirty="0">
                <a:solidFill>
                  <a:schemeClr val="accent4">
                    <a:lumMod val="60000"/>
                    <a:lumOff val="40000"/>
                  </a:schemeClr>
                </a:solidFill>
              </a:rPr>
              <a:t>minimap2 --help </a:t>
            </a:r>
          </a:p>
        </p:txBody>
      </p:sp>
      <p:sp>
        <p:nvSpPr>
          <p:cNvPr id="6" name="Slide Number Placeholder 5">
            <a:extLst>
              <a:ext uri="{FF2B5EF4-FFF2-40B4-BE49-F238E27FC236}">
                <a16:creationId xmlns:a16="http://schemas.microsoft.com/office/drawing/2014/main" id="{7C4F70A2-048B-42EB-970D-0DAFE0754A94}"/>
              </a:ext>
            </a:extLst>
          </p:cNvPr>
          <p:cNvSpPr>
            <a:spLocks noGrp="1"/>
          </p:cNvSpPr>
          <p:nvPr>
            <p:ph type="sldNum" sz="quarter" idx="34"/>
          </p:nvPr>
        </p:nvSpPr>
        <p:spPr/>
        <p:txBody>
          <a:bodyPr/>
          <a:lstStyle/>
          <a:p>
            <a:fld id="{19B51A1E-902D-48AF-9020-955120F399B6}" type="slidenum">
              <a:rPr lang="en-US" noProof="0" smtClean="0"/>
              <a:pPr/>
              <a:t>25</a:t>
            </a:fld>
            <a:endParaRPr lang="en-US" noProof="0" dirty="0"/>
          </a:p>
        </p:txBody>
      </p:sp>
    </p:spTree>
    <p:extLst>
      <p:ext uri="{BB962C8B-B14F-4D97-AF65-F5344CB8AC3E}">
        <p14:creationId xmlns:p14="http://schemas.microsoft.com/office/powerpoint/2010/main" val="1311317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D57ABBF-7632-4EA9-B720-B1F4042C5150}"/>
              </a:ext>
            </a:extLst>
          </p:cNvPr>
          <p:cNvSpPr>
            <a:spLocks noGrp="1"/>
          </p:cNvSpPr>
          <p:nvPr>
            <p:ph type="pic" sz="quarter" idx="33"/>
          </p:nvPr>
        </p:nvSpPr>
        <p:spPr/>
      </p:sp>
      <p:sp>
        <p:nvSpPr>
          <p:cNvPr id="3" name="Title 2">
            <a:extLst>
              <a:ext uri="{FF2B5EF4-FFF2-40B4-BE49-F238E27FC236}">
                <a16:creationId xmlns:a16="http://schemas.microsoft.com/office/drawing/2014/main" id="{E7D7F1F7-1CD3-4910-BA74-56E44F768F51}"/>
              </a:ext>
            </a:extLst>
          </p:cNvPr>
          <p:cNvSpPr>
            <a:spLocks noGrp="1"/>
          </p:cNvSpPr>
          <p:nvPr>
            <p:ph type="title"/>
          </p:nvPr>
        </p:nvSpPr>
        <p:spPr>
          <a:xfrm>
            <a:off x="4445200" y="1350750"/>
            <a:ext cx="5184913" cy="432000"/>
          </a:xfrm>
        </p:spPr>
        <p:txBody>
          <a:bodyPr/>
          <a:lstStyle/>
          <a:p>
            <a:r>
              <a:rPr lang="en-GB" dirty="0"/>
              <a:t>alignment</a:t>
            </a:r>
          </a:p>
        </p:txBody>
      </p:sp>
      <p:sp>
        <p:nvSpPr>
          <p:cNvPr id="4" name="Text Placeholder 3">
            <a:extLst>
              <a:ext uri="{FF2B5EF4-FFF2-40B4-BE49-F238E27FC236}">
                <a16:creationId xmlns:a16="http://schemas.microsoft.com/office/drawing/2014/main" id="{280FE112-1E2E-4D5F-AED9-F424293371AD}"/>
              </a:ext>
            </a:extLst>
          </p:cNvPr>
          <p:cNvSpPr>
            <a:spLocks noGrp="1"/>
          </p:cNvSpPr>
          <p:nvPr>
            <p:ph type="body" sz="quarter" idx="32"/>
          </p:nvPr>
        </p:nvSpPr>
        <p:spPr>
          <a:xfrm>
            <a:off x="4445000" y="1926750"/>
            <a:ext cx="5184913" cy="360000"/>
          </a:xfrm>
        </p:spPr>
        <p:txBody>
          <a:bodyPr/>
          <a:lstStyle/>
          <a:p>
            <a:r>
              <a:rPr lang="en-GB" sz="1600" dirty="0"/>
              <a:t>What’s in the box</a:t>
            </a:r>
          </a:p>
        </p:txBody>
      </p:sp>
      <p:sp>
        <p:nvSpPr>
          <p:cNvPr id="5" name="Content Placeholder 4">
            <a:extLst>
              <a:ext uri="{FF2B5EF4-FFF2-40B4-BE49-F238E27FC236}">
                <a16:creationId xmlns:a16="http://schemas.microsoft.com/office/drawing/2014/main" id="{F661660E-63B9-421D-8D32-A7D9E7B085EB}"/>
              </a:ext>
            </a:extLst>
          </p:cNvPr>
          <p:cNvSpPr>
            <a:spLocks noGrp="1"/>
          </p:cNvSpPr>
          <p:nvPr>
            <p:ph sz="half" idx="1"/>
          </p:nvPr>
        </p:nvSpPr>
        <p:spPr>
          <a:xfrm>
            <a:off x="2895713" y="2527300"/>
            <a:ext cx="6734200" cy="3874450"/>
          </a:xfrm>
        </p:spPr>
        <p:txBody>
          <a:bodyPr/>
          <a:lstStyle/>
          <a:p>
            <a:r>
              <a:rPr lang="en-GB" dirty="0"/>
              <a:t>Check how much aligns: </a:t>
            </a:r>
          </a:p>
          <a:p>
            <a:pPr lvl="1"/>
            <a:r>
              <a:rPr lang="en-GB" dirty="0" err="1">
                <a:solidFill>
                  <a:schemeClr val="accent4">
                    <a:lumMod val="60000"/>
                    <a:lumOff val="40000"/>
                  </a:schemeClr>
                </a:solidFill>
              </a:rPr>
              <a:t>samtools</a:t>
            </a:r>
            <a:r>
              <a:rPr lang="en-GB" dirty="0">
                <a:solidFill>
                  <a:schemeClr val="accent4">
                    <a:lumMod val="60000"/>
                    <a:lumOff val="40000"/>
                  </a:schemeClr>
                </a:solidFill>
              </a:rPr>
              <a:t> </a:t>
            </a:r>
            <a:r>
              <a:rPr lang="en-GB" dirty="0" err="1">
                <a:solidFill>
                  <a:schemeClr val="accent4">
                    <a:lumMod val="60000"/>
                    <a:lumOff val="40000"/>
                  </a:schemeClr>
                </a:solidFill>
              </a:rPr>
              <a:t>flagstat</a:t>
            </a:r>
            <a:r>
              <a:rPr lang="en-GB" dirty="0">
                <a:solidFill>
                  <a:schemeClr val="accent4">
                    <a:lumMod val="60000"/>
                    <a:lumOff val="40000"/>
                  </a:schemeClr>
                </a:solidFill>
              </a:rPr>
              <a:t> Alignment/barcode01_vsMacaq.bam</a:t>
            </a:r>
          </a:p>
          <a:p>
            <a:r>
              <a:rPr lang="en-GB" dirty="0"/>
              <a:t>Remove what does not map into a new </a:t>
            </a:r>
            <a:r>
              <a:rPr lang="en-GB" dirty="0" err="1"/>
              <a:t>fastq</a:t>
            </a:r>
            <a:r>
              <a:rPr lang="en-GB" dirty="0"/>
              <a:t> file</a:t>
            </a:r>
          </a:p>
          <a:p>
            <a:pPr lvl="1"/>
            <a:r>
              <a:rPr lang="en-GB" dirty="0" err="1">
                <a:solidFill>
                  <a:schemeClr val="accent4">
                    <a:lumMod val="60000"/>
                    <a:lumOff val="40000"/>
                  </a:schemeClr>
                </a:solidFill>
              </a:rPr>
              <a:t>samtools</a:t>
            </a:r>
            <a:r>
              <a:rPr lang="en-GB" dirty="0">
                <a:solidFill>
                  <a:schemeClr val="accent4">
                    <a:lumMod val="60000"/>
                    <a:lumOff val="40000"/>
                  </a:schemeClr>
                </a:solidFill>
              </a:rPr>
              <a:t> view --threads 12 -f 4 -b Alignment/barcode01_vsMacaq.bam &gt; Alignment/barcode01_clean.fastq</a:t>
            </a:r>
          </a:p>
          <a:p>
            <a:r>
              <a:rPr lang="en-GB" dirty="0"/>
              <a:t>Convert bam to </a:t>
            </a:r>
            <a:r>
              <a:rPr lang="en-GB" dirty="0" err="1"/>
              <a:t>fastq</a:t>
            </a:r>
            <a:endParaRPr lang="en-GB" dirty="0"/>
          </a:p>
          <a:p>
            <a:pPr lvl="1"/>
            <a:r>
              <a:rPr lang="en-GB" dirty="0" err="1">
                <a:solidFill>
                  <a:schemeClr val="accent4">
                    <a:lumMod val="60000"/>
                    <a:lumOff val="40000"/>
                  </a:schemeClr>
                </a:solidFill>
              </a:rPr>
              <a:t>bedtools</a:t>
            </a:r>
            <a:r>
              <a:rPr lang="en-GB" dirty="0">
                <a:solidFill>
                  <a:schemeClr val="accent4">
                    <a:lumMod val="60000"/>
                    <a:lumOff val="40000"/>
                  </a:schemeClr>
                </a:solidFill>
              </a:rPr>
              <a:t> </a:t>
            </a:r>
            <a:r>
              <a:rPr lang="en-GB" dirty="0" err="1">
                <a:solidFill>
                  <a:schemeClr val="accent4">
                    <a:lumMod val="60000"/>
                    <a:lumOff val="40000"/>
                  </a:schemeClr>
                </a:solidFill>
              </a:rPr>
              <a:t>bamtofastq</a:t>
            </a:r>
            <a:r>
              <a:rPr lang="en-GB" dirty="0">
                <a:solidFill>
                  <a:schemeClr val="accent4">
                    <a:lumMod val="60000"/>
                    <a:lumOff val="40000"/>
                  </a:schemeClr>
                </a:solidFill>
              </a:rPr>
              <a:t> -</a:t>
            </a:r>
            <a:r>
              <a:rPr lang="en-GB" dirty="0" err="1">
                <a:solidFill>
                  <a:schemeClr val="accent4">
                    <a:lumMod val="60000"/>
                    <a:lumOff val="40000"/>
                  </a:schemeClr>
                </a:solidFill>
              </a:rPr>
              <a:t>i</a:t>
            </a:r>
            <a:r>
              <a:rPr lang="en-GB" dirty="0">
                <a:solidFill>
                  <a:schemeClr val="accent4">
                    <a:lumMod val="60000"/>
                    <a:lumOff val="40000"/>
                  </a:schemeClr>
                </a:solidFill>
              </a:rPr>
              <a:t> </a:t>
            </a:r>
            <a:r>
              <a:rPr lang="en-GB" dirty="0" err="1">
                <a:solidFill>
                  <a:schemeClr val="accent4">
                    <a:lumMod val="60000"/>
                    <a:lumOff val="40000"/>
                  </a:schemeClr>
                </a:solidFill>
              </a:rPr>
              <a:t>Alignment_porechopd</a:t>
            </a:r>
            <a:r>
              <a:rPr lang="en-GB" dirty="0">
                <a:solidFill>
                  <a:schemeClr val="accent4">
                    <a:lumMod val="60000"/>
                    <a:lumOff val="40000"/>
                  </a:schemeClr>
                </a:solidFill>
              </a:rPr>
              <a:t>/barcode01_clean.bam -</a:t>
            </a:r>
            <a:r>
              <a:rPr lang="en-GB" dirty="0" err="1">
                <a:solidFill>
                  <a:schemeClr val="accent4">
                    <a:lumMod val="60000"/>
                    <a:lumOff val="40000"/>
                  </a:schemeClr>
                </a:solidFill>
              </a:rPr>
              <a:t>fq</a:t>
            </a:r>
            <a:r>
              <a:rPr lang="en-GB" dirty="0">
                <a:solidFill>
                  <a:schemeClr val="accent4">
                    <a:lumMod val="60000"/>
                    <a:lumOff val="40000"/>
                  </a:schemeClr>
                </a:solidFill>
              </a:rPr>
              <a:t> </a:t>
            </a:r>
            <a:r>
              <a:rPr lang="en-GB" dirty="0" err="1">
                <a:solidFill>
                  <a:schemeClr val="accent4">
                    <a:lumMod val="60000"/>
                    <a:lumOff val="40000"/>
                  </a:schemeClr>
                </a:solidFill>
              </a:rPr>
              <a:t>Alignment_porechopd</a:t>
            </a:r>
            <a:r>
              <a:rPr lang="en-GB" dirty="0">
                <a:solidFill>
                  <a:schemeClr val="accent4">
                    <a:lumMod val="60000"/>
                    <a:lumOff val="40000"/>
                  </a:schemeClr>
                </a:solidFill>
              </a:rPr>
              <a:t>/barcode01_clean.fastq</a:t>
            </a:r>
          </a:p>
          <a:p>
            <a:r>
              <a:rPr lang="en-GB" dirty="0"/>
              <a:t>So now we have a FASTQ file that only contains non-host sequences</a:t>
            </a:r>
          </a:p>
          <a:p>
            <a:r>
              <a:rPr lang="en-GB" dirty="0"/>
              <a:t>Zip the FASTQ file and download it with FileZilla</a:t>
            </a:r>
          </a:p>
        </p:txBody>
      </p:sp>
      <p:sp>
        <p:nvSpPr>
          <p:cNvPr id="6" name="Slide Number Placeholder 5">
            <a:extLst>
              <a:ext uri="{FF2B5EF4-FFF2-40B4-BE49-F238E27FC236}">
                <a16:creationId xmlns:a16="http://schemas.microsoft.com/office/drawing/2014/main" id="{8E34149B-1B6D-471A-B813-44992C30B849}"/>
              </a:ext>
            </a:extLst>
          </p:cNvPr>
          <p:cNvSpPr>
            <a:spLocks noGrp="1"/>
          </p:cNvSpPr>
          <p:nvPr>
            <p:ph type="sldNum" sz="quarter" idx="34"/>
          </p:nvPr>
        </p:nvSpPr>
        <p:spPr/>
        <p:txBody>
          <a:bodyPr/>
          <a:lstStyle/>
          <a:p>
            <a:fld id="{19B51A1E-902D-48AF-9020-955120F399B6}" type="slidenum">
              <a:rPr lang="en-US" noProof="0" smtClean="0"/>
              <a:pPr/>
              <a:t>26</a:t>
            </a:fld>
            <a:endParaRPr lang="en-US" noProof="0" dirty="0"/>
          </a:p>
        </p:txBody>
      </p:sp>
    </p:spTree>
    <p:extLst>
      <p:ext uri="{BB962C8B-B14F-4D97-AF65-F5344CB8AC3E}">
        <p14:creationId xmlns:p14="http://schemas.microsoft.com/office/powerpoint/2010/main" val="2651663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893E83A-A930-4803-9B5A-A1A99D27432E}"/>
              </a:ext>
            </a:extLst>
          </p:cNvPr>
          <p:cNvSpPr>
            <a:spLocks noGrp="1"/>
          </p:cNvSpPr>
          <p:nvPr>
            <p:ph type="pic" sz="quarter" idx="33"/>
          </p:nvPr>
        </p:nvSpPr>
        <p:spPr/>
      </p:sp>
      <p:sp>
        <p:nvSpPr>
          <p:cNvPr id="3" name="Title 2">
            <a:extLst>
              <a:ext uri="{FF2B5EF4-FFF2-40B4-BE49-F238E27FC236}">
                <a16:creationId xmlns:a16="http://schemas.microsoft.com/office/drawing/2014/main" id="{C461804E-40D3-4D4B-8535-67F7D2D08AC0}"/>
              </a:ext>
            </a:extLst>
          </p:cNvPr>
          <p:cNvSpPr>
            <a:spLocks noGrp="1"/>
          </p:cNvSpPr>
          <p:nvPr>
            <p:ph type="title"/>
          </p:nvPr>
        </p:nvSpPr>
        <p:spPr>
          <a:xfrm>
            <a:off x="4445087" y="1528550"/>
            <a:ext cx="5184913" cy="432000"/>
          </a:xfrm>
        </p:spPr>
        <p:txBody>
          <a:bodyPr/>
          <a:lstStyle/>
          <a:p>
            <a:r>
              <a:rPr lang="en-GB" dirty="0"/>
              <a:t>ONECODEX</a:t>
            </a:r>
          </a:p>
        </p:txBody>
      </p:sp>
      <p:sp>
        <p:nvSpPr>
          <p:cNvPr id="4" name="Text Placeholder 3">
            <a:extLst>
              <a:ext uri="{FF2B5EF4-FFF2-40B4-BE49-F238E27FC236}">
                <a16:creationId xmlns:a16="http://schemas.microsoft.com/office/drawing/2014/main" id="{F59A4E4D-1591-4701-B853-E5EDEA75ACD8}"/>
              </a:ext>
            </a:extLst>
          </p:cNvPr>
          <p:cNvSpPr>
            <a:spLocks noGrp="1"/>
          </p:cNvSpPr>
          <p:nvPr>
            <p:ph type="body" sz="quarter" idx="32"/>
          </p:nvPr>
        </p:nvSpPr>
        <p:spPr>
          <a:xfrm>
            <a:off x="4444887" y="2104550"/>
            <a:ext cx="5184913" cy="360000"/>
          </a:xfrm>
        </p:spPr>
        <p:txBody>
          <a:bodyPr/>
          <a:lstStyle/>
          <a:p>
            <a:r>
              <a:rPr lang="en-GB" sz="1600" dirty="0"/>
              <a:t>Upload it to the cloud</a:t>
            </a:r>
          </a:p>
        </p:txBody>
      </p:sp>
      <p:sp>
        <p:nvSpPr>
          <p:cNvPr id="5" name="Content Placeholder 4">
            <a:extLst>
              <a:ext uri="{FF2B5EF4-FFF2-40B4-BE49-F238E27FC236}">
                <a16:creationId xmlns:a16="http://schemas.microsoft.com/office/drawing/2014/main" id="{A0D78D6C-8768-457B-8F75-843B685338DC}"/>
              </a:ext>
            </a:extLst>
          </p:cNvPr>
          <p:cNvSpPr>
            <a:spLocks noGrp="1"/>
          </p:cNvSpPr>
          <p:nvPr>
            <p:ph sz="half" idx="1"/>
          </p:nvPr>
        </p:nvSpPr>
        <p:spPr>
          <a:xfrm>
            <a:off x="3276600" y="2908300"/>
            <a:ext cx="6353200" cy="3283700"/>
          </a:xfrm>
        </p:spPr>
        <p:txBody>
          <a:bodyPr/>
          <a:lstStyle/>
          <a:p>
            <a:r>
              <a:rPr lang="en-GB" dirty="0" err="1"/>
              <a:t>OncCodex</a:t>
            </a:r>
            <a:r>
              <a:rPr lang="en-GB" dirty="0"/>
              <a:t> is an online site which allows some classification of sequences by comparing any sequences against a large database</a:t>
            </a:r>
          </a:p>
          <a:p>
            <a:r>
              <a:rPr lang="en-GB" dirty="0"/>
              <a:t>Go to: </a:t>
            </a:r>
            <a:r>
              <a:rPr lang="en-GB" dirty="0">
                <a:hlinkClick r:id="rId2"/>
              </a:rPr>
              <a:t>https://www.onecodex.com/</a:t>
            </a:r>
            <a:endParaRPr lang="en-GB" dirty="0"/>
          </a:p>
          <a:p>
            <a:r>
              <a:rPr lang="en-GB" dirty="0"/>
              <a:t>Make an account</a:t>
            </a:r>
          </a:p>
          <a:p>
            <a:r>
              <a:rPr lang="en-GB" dirty="0"/>
              <a:t>Upload the downloaded FASTQ.gz file</a:t>
            </a:r>
          </a:p>
          <a:p>
            <a:r>
              <a:rPr lang="en-GB" dirty="0"/>
              <a:t>It will automatically analyse</a:t>
            </a:r>
          </a:p>
          <a:p>
            <a:r>
              <a:rPr lang="en-GB" dirty="0"/>
              <a:t>Be aware that you get 25 free samples to upload and analyse</a:t>
            </a:r>
          </a:p>
        </p:txBody>
      </p:sp>
      <p:sp>
        <p:nvSpPr>
          <p:cNvPr id="6" name="Slide Number Placeholder 5">
            <a:extLst>
              <a:ext uri="{FF2B5EF4-FFF2-40B4-BE49-F238E27FC236}">
                <a16:creationId xmlns:a16="http://schemas.microsoft.com/office/drawing/2014/main" id="{DABCFDB5-7ABE-409D-98B3-CC14053E9A7A}"/>
              </a:ext>
            </a:extLst>
          </p:cNvPr>
          <p:cNvSpPr>
            <a:spLocks noGrp="1"/>
          </p:cNvSpPr>
          <p:nvPr>
            <p:ph type="sldNum" sz="quarter" idx="34"/>
          </p:nvPr>
        </p:nvSpPr>
        <p:spPr/>
        <p:txBody>
          <a:bodyPr/>
          <a:lstStyle/>
          <a:p>
            <a:fld id="{19B51A1E-902D-48AF-9020-955120F399B6}" type="slidenum">
              <a:rPr lang="en-US" noProof="0" smtClean="0"/>
              <a:pPr/>
              <a:t>27</a:t>
            </a:fld>
            <a:endParaRPr lang="en-US" noProof="0" dirty="0"/>
          </a:p>
        </p:txBody>
      </p:sp>
    </p:spTree>
    <p:extLst>
      <p:ext uri="{BB962C8B-B14F-4D97-AF65-F5344CB8AC3E}">
        <p14:creationId xmlns:p14="http://schemas.microsoft.com/office/powerpoint/2010/main" val="3372974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6CB6688-7DF5-4643-A3AC-69908C119980}"/>
              </a:ext>
            </a:extLst>
          </p:cNvPr>
          <p:cNvSpPr>
            <a:spLocks noGrp="1"/>
          </p:cNvSpPr>
          <p:nvPr>
            <p:ph type="pic" sz="quarter" idx="33"/>
          </p:nvPr>
        </p:nvSpPr>
        <p:spPr/>
      </p:sp>
      <p:sp>
        <p:nvSpPr>
          <p:cNvPr id="3" name="Title 2">
            <a:extLst>
              <a:ext uri="{FF2B5EF4-FFF2-40B4-BE49-F238E27FC236}">
                <a16:creationId xmlns:a16="http://schemas.microsoft.com/office/drawing/2014/main" id="{FE7E99F4-CD3F-4EF1-A4D3-C4B28AECC194}"/>
              </a:ext>
            </a:extLst>
          </p:cNvPr>
          <p:cNvSpPr>
            <a:spLocks noGrp="1"/>
          </p:cNvSpPr>
          <p:nvPr>
            <p:ph type="title"/>
          </p:nvPr>
        </p:nvSpPr>
        <p:spPr>
          <a:xfrm>
            <a:off x="4375615" y="666750"/>
            <a:ext cx="5184913" cy="432000"/>
          </a:xfrm>
        </p:spPr>
        <p:txBody>
          <a:bodyPr/>
          <a:lstStyle/>
          <a:p>
            <a:r>
              <a:rPr lang="en-GB" dirty="0"/>
              <a:t>ONECODEX</a:t>
            </a:r>
          </a:p>
        </p:txBody>
      </p:sp>
      <p:pic>
        <p:nvPicPr>
          <p:cNvPr id="7" name="Content Placeholder 6">
            <a:extLst>
              <a:ext uri="{FF2B5EF4-FFF2-40B4-BE49-F238E27FC236}">
                <a16:creationId xmlns:a16="http://schemas.microsoft.com/office/drawing/2014/main" id="{CC39E9A4-2A08-4AB2-BD22-0EBD8F25B763}"/>
              </a:ext>
            </a:extLst>
          </p:cNvPr>
          <p:cNvPicPr>
            <a:picLocks noGrp="1" noChangeAspect="1"/>
          </p:cNvPicPr>
          <p:nvPr>
            <p:ph sz="half" idx="1"/>
          </p:nvPr>
        </p:nvPicPr>
        <p:blipFill rotWithShape="1">
          <a:blip r:embed="rId2"/>
          <a:srcRect t="4665"/>
          <a:stretch/>
        </p:blipFill>
        <p:spPr>
          <a:xfrm>
            <a:off x="191477" y="1211576"/>
            <a:ext cx="8810575" cy="5464498"/>
          </a:xfrm>
          <a:prstGeom prst="rect">
            <a:avLst/>
          </a:prstGeom>
        </p:spPr>
      </p:pic>
      <p:sp>
        <p:nvSpPr>
          <p:cNvPr id="6" name="Slide Number Placeholder 5">
            <a:extLst>
              <a:ext uri="{FF2B5EF4-FFF2-40B4-BE49-F238E27FC236}">
                <a16:creationId xmlns:a16="http://schemas.microsoft.com/office/drawing/2014/main" id="{F9BE4AA5-0DD4-4C2C-9FBA-ED2D3E3996DC}"/>
              </a:ext>
            </a:extLst>
          </p:cNvPr>
          <p:cNvSpPr>
            <a:spLocks noGrp="1"/>
          </p:cNvSpPr>
          <p:nvPr>
            <p:ph type="sldNum" sz="quarter" idx="34"/>
          </p:nvPr>
        </p:nvSpPr>
        <p:spPr/>
        <p:txBody>
          <a:bodyPr/>
          <a:lstStyle/>
          <a:p>
            <a:fld id="{19B51A1E-902D-48AF-9020-955120F399B6}" type="slidenum">
              <a:rPr lang="en-US" noProof="0" smtClean="0"/>
              <a:pPr/>
              <a:t>28</a:t>
            </a:fld>
            <a:endParaRPr lang="en-US" noProof="0" dirty="0"/>
          </a:p>
        </p:txBody>
      </p:sp>
    </p:spTree>
    <p:extLst>
      <p:ext uri="{BB962C8B-B14F-4D97-AF65-F5344CB8AC3E}">
        <p14:creationId xmlns:p14="http://schemas.microsoft.com/office/powerpoint/2010/main" val="3653416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6CB6688-7DF5-4643-A3AC-69908C119980}"/>
              </a:ext>
            </a:extLst>
          </p:cNvPr>
          <p:cNvSpPr>
            <a:spLocks noGrp="1"/>
          </p:cNvSpPr>
          <p:nvPr>
            <p:ph type="pic" sz="quarter" idx="33"/>
          </p:nvPr>
        </p:nvSpPr>
        <p:spPr/>
      </p:sp>
      <p:sp>
        <p:nvSpPr>
          <p:cNvPr id="3" name="Title 2">
            <a:extLst>
              <a:ext uri="{FF2B5EF4-FFF2-40B4-BE49-F238E27FC236}">
                <a16:creationId xmlns:a16="http://schemas.microsoft.com/office/drawing/2014/main" id="{FE7E99F4-CD3F-4EF1-A4D3-C4B28AECC194}"/>
              </a:ext>
            </a:extLst>
          </p:cNvPr>
          <p:cNvSpPr>
            <a:spLocks noGrp="1"/>
          </p:cNvSpPr>
          <p:nvPr>
            <p:ph type="title"/>
          </p:nvPr>
        </p:nvSpPr>
        <p:spPr>
          <a:xfrm>
            <a:off x="4375615" y="666750"/>
            <a:ext cx="5184913" cy="432000"/>
          </a:xfrm>
        </p:spPr>
        <p:txBody>
          <a:bodyPr/>
          <a:lstStyle/>
          <a:p>
            <a:r>
              <a:rPr lang="en-GB" dirty="0"/>
              <a:t>ONECODEX</a:t>
            </a:r>
          </a:p>
        </p:txBody>
      </p:sp>
      <p:sp>
        <p:nvSpPr>
          <p:cNvPr id="6" name="Slide Number Placeholder 5">
            <a:extLst>
              <a:ext uri="{FF2B5EF4-FFF2-40B4-BE49-F238E27FC236}">
                <a16:creationId xmlns:a16="http://schemas.microsoft.com/office/drawing/2014/main" id="{F9BE4AA5-0DD4-4C2C-9FBA-ED2D3E3996DC}"/>
              </a:ext>
            </a:extLst>
          </p:cNvPr>
          <p:cNvSpPr>
            <a:spLocks noGrp="1"/>
          </p:cNvSpPr>
          <p:nvPr>
            <p:ph type="sldNum" sz="quarter" idx="34"/>
          </p:nvPr>
        </p:nvSpPr>
        <p:spPr/>
        <p:txBody>
          <a:bodyPr/>
          <a:lstStyle/>
          <a:p>
            <a:fld id="{19B51A1E-902D-48AF-9020-955120F399B6}" type="slidenum">
              <a:rPr lang="en-US" noProof="0" smtClean="0"/>
              <a:pPr/>
              <a:t>29</a:t>
            </a:fld>
            <a:endParaRPr lang="en-US" noProof="0" dirty="0"/>
          </a:p>
        </p:txBody>
      </p:sp>
      <p:pic>
        <p:nvPicPr>
          <p:cNvPr id="8" name="Content Placeholder 7">
            <a:extLst>
              <a:ext uri="{FF2B5EF4-FFF2-40B4-BE49-F238E27FC236}">
                <a16:creationId xmlns:a16="http://schemas.microsoft.com/office/drawing/2014/main" id="{0C636810-3BB3-4CE2-80AB-7633406AA37F}"/>
              </a:ext>
            </a:extLst>
          </p:cNvPr>
          <p:cNvPicPr>
            <a:picLocks noGrp="1" noChangeAspect="1"/>
          </p:cNvPicPr>
          <p:nvPr>
            <p:ph sz="half" idx="1"/>
          </p:nvPr>
        </p:nvPicPr>
        <p:blipFill rotWithShape="1">
          <a:blip r:embed="rId2"/>
          <a:srcRect t="4223"/>
          <a:stretch/>
        </p:blipFill>
        <p:spPr>
          <a:xfrm>
            <a:off x="257615" y="1146658"/>
            <a:ext cx="8895909" cy="5510586"/>
          </a:xfrm>
          <a:prstGeom prst="rect">
            <a:avLst/>
          </a:prstGeom>
        </p:spPr>
      </p:pic>
    </p:spTree>
    <p:extLst>
      <p:ext uri="{BB962C8B-B14F-4D97-AF65-F5344CB8AC3E}">
        <p14:creationId xmlns:p14="http://schemas.microsoft.com/office/powerpoint/2010/main" val="411709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4887" y="1186262"/>
            <a:ext cx="5184913" cy="432000"/>
          </a:xfrm>
        </p:spPr>
        <p:txBody>
          <a:bodyPr/>
          <a:lstStyle/>
          <a:p>
            <a:r>
              <a:rPr lang="en-US" sz="4000" dirty="0"/>
              <a:t>AIMs: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2474259" y="2560981"/>
            <a:ext cx="7155540" cy="3110757"/>
          </a:xfrm>
        </p:spPr>
        <p:txBody>
          <a:bodyPr/>
          <a:lstStyle/>
          <a:p>
            <a:r>
              <a:rPr lang="en-US" dirty="0"/>
              <a:t>Install some tools</a:t>
            </a:r>
          </a:p>
          <a:p>
            <a:r>
              <a:rPr lang="en-US" dirty="0"/>
              <a:t>Carry out basic QC filtering and considerations</a:t>
            </a:r>
          </a:p>
          <a:p>
            <a:r>
              <a:rPr lang="en-US" dirty="0"/>
              <a:t>Align raw reads against a reference genome</a:t>
            </a:r>
          </a:p>
          <a:p>
            <a:r>
              <a:rPr lang="en-US" dirty="0"/>
              <a:t>Discover the microbial species present in the same</a:t>
            </a:r>
          </a:p>
          <a:p>
            <a:r>
              <a:rPr lang="en-US" dirty="0"/>
              <a:t>Calculate some basic stats on the generated data</a:t>
            </a:r>
          </a:p>
          <a:p>
            <a:r>
              <a:rPr lang="en-US" dirty="0"/>
              <a:t>Consider next steps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3</a:t>
            </a:fld>
            <a:endParaRPr lang="en-US" dirty="0"/>
          </a:p>
        </p:txBody>
      </p:sp>
      <p:sp>
        <p:nvSpPr>
          <p:cNvPr id="7" name="Text Placeholder 6">
            <a:extLst>
              <a:ext uri="{FF2B5EF4-FFF2-40B4-BE49-F238E27FC236}">
                <a16:creationId xmlns:a16="http://schemas.microsoft.com/office/drawing/2014/main" id="{AE9D0FA9-E216-4D14-AB12-C0F4FF79B2FB}"/>
              </a:ext>
            </a:extLst>
          </p:cNvPr>
          <p:cNvSpPr>
            <a:spLocks noGrp="1"/>
          </p:cNvSpPr>
          <p:nvPr>
            <p:ph type="body" sz="quarter" idx="32"/>
          </p:nvPr>
        </p:nvSpPr>
        <p:spPr>
          <a:xfrm>
            <a:off x="3318164" y="1691965"/>
            <a:ext cx="6311635" cy="360000"/>
          </a:xfrm>
        </p:spPr>
        <p:txBody>
          <a:bodyPr/>
          <a:lstStyle/>
          <a:p>
            <a:r>
              <a:rPr lang="en-GB" sz="1600" dirty="0"/>
              <a:t>Beware ye who enter here</a:t>
            </a:r>
          </a:p>
        </p:txBody>
      </p:sp>
      <p:pic>
        <p:nvPicPr>
          <p:cNvPr id="12290" name="Picture 2" descr="Stay On Target T-Shirt | SnorgTees">
            <a:extLst>
              <a:ext uri="{FF2B5EF4-FFF2-40B4-BE49-F238E27FC236}">
                <a16:creationId xmlns:a16="http://schemas.microsoft.com/office/drawing/2014/main" id="{763EAC52-37CE-419F-8066-8CD2C8DF0C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9" t="8627" r="3986" b="9412"/>
          <a:stretch/>
        </p:blipFill>
        <p:spPr bwMode="auto">
          <a:xfrm>
            <a:off x="9117106" y="2025071"/>
            <a:ext cx="2967318" cy="264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419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93DEB3A-B791-47D3-A74B-2E2F2F067F67}"/>
              </a:ext>
            </a:extLst>
          </p:cNvPr>
          <p:cNvSpPr>
            <a:spLocks noGrp="1"/>
          </p:cNvSpPr>
          <p:nvPr>
            <p:ph type="pic" sz="quarter" idx="33"/>
          </p:nvPr>
        </p:nvSpPr>
        <p:spPr/>
      </p:sp>
      <p:sp>
        <p:nvSpPr>
          <p:cNvPr id="3" name="Title 2">
            <a:extLst>
              <a:ext uri="{FF2B5EF4-FFF2-40B4-BE49-F238E27FC236}">
                <a16:creationId xmlns:a16="http://schemas.microsoft.com/office/drawing/2014/main" id="{C53B2B6C-E572-471E-9487-257CC9CC593D}"/>
              </a:ext>
            </a:extLst>
          </p:cNvPr>
          <p:cNvSpPr>
            <a:spLocks noGrp="1"/>
          </p:cNvSpPr>
          <p:nvPr>
            <p:ph type="title"/>
          </p:nvPr>
        </p:nvSpPr>
        <p:spPr>
          <a:xfrm>
            <a:off x="4444885" y="1312650"/>
            <a:ext cx="5184913" cy="432000"/>
          </a:xfrm>
        </p:spPr>
        <p:txBody>
          <a:bodyPr/>
          <a:lstStyle/>
          <a:p>
            <a:r>
              <a:rPr lang="en-GB" dirty="0"/>
              <a:t>NEXT STEPS</a:t>
            </a:r>
          </a:p>
        </p:txBody>
      </p:sp>
      <p:sp>
        <p:nvSpPr>
          <p:cNvPr id="4" name="Text Placeholder 3">
            <a:extLst>
              <a:ext uri="{FF2B5EF4-FFF2-40B4-BE49-F238E27FC236}">
                <a16:creationId xmlns:a16="http://schemas.microsoft.com/office/drawing/2014/main" id="{B25142CF-53C5-48C4-B6F1-CAA8FB144921}"/>
              </a:ext>
            </a:extLst>
          </p:cNvPr>
          <p:cNvSpPr>
            <a:spLocks noGrp="1"/>
          </p:cNvSpPr>
          <p:nvPr>
            <p:ph type="body" sz="quarter" idx="32"/>
          </p:nvPr>
        </p:nvSpPr>
        <p:spPr>
          <a:xfrm>
            <a:off x="4444884" y="1786475"/>
            <a:ext cx="5184913" cy="360000"/>
          </a:xfrm>
        </p:spPr>
        <p:txBody>
          <a:bodyPr/>
          <a:lstStyle/>
          <a:p>
            <a:r>
              <a:rPr lang="en-GB" dirty="0"/>
              <a:t>Find out next time</a:t>
            </a:r>
          </a:p>
        </p:txBody>
      </p:sp>
      <p:sp>
        <p:nvSpPr>
          <p:cNvPr id="5" name="Content Placeholder 4">
            <a:extLst>
              <a:ext uri="{FF2B5EF4-FFF2-40B4-BE49-F238E27FC236}">
                <a16:creationId xmlns:a16="http://schemas.microsoft.com/office/drawing/2014/main" id="{52D8ACA8-7969-4642-93A1-7650E89B876B}"/>
              </a:ext>
            </a:extLst>
          </p:cNvPr>
          <p:cNvSpPr>
            <a:spLocks noGrp="1"/>
          </p:cNvSpPr>
          <p:nvPr>
            <p:ph sz="half" idx="1"/>
          </p:nvPr>
        </p:nvSpPr>
        <p:spPr>
          <a:xfrm>
            <a:off x="4038600" y="2916450"/>
            <a:ext cx="5591197" cy="2637050"/>
          </a:xfrm>
        </p:spPr>
        <p:txBody>
          <a:bodyPr/>
          <a:lstStyle/>
          <a:p>
            <a:r>
              <a:rPr lang="en-GB" dirty="0"/>
              <a:t>Explore </a:t>
            </a:r>
            <a:r>
              <a:rPr lang="en-GB" dirty="0" err="1"/>
              <a:t>OneCodex</a:t>
            </a:r>
            <a:r>
              <a:rPr lang="en-GB" dirty="0"/>
              <a:t> to see what it contains</a:t>
            </a:r>
          </a:p>
          <a:p>
            <a:r>
              <a:rPr lang="en-GB" dirty="0"/>
              <a:t>What species are best most represented?</a:t>
            </a:r>
          </a:p>
          <a:p>
            <a:r>
              <a:rPr lang="en-GB" dirty="0"/>
              <a:t>Do you see signs of viruses?</a:t>
            </a:r>
          </a:p>
          <a:p>
            <a:r>
              <a:rPr lang="en-GB" dirty="0"/>
              <a:t>What type of question does this open up for you?</a:t>
            </a:r>
          </a:p>
          <a:p>
            <a:r>
              <a:rPr lang="en-GB" dirty="0"/>
              <a:t>Can you figure out how to download this data for later analysis?</a:t>
            </a:r>
          </a:p>
        </p:txBody>
      </p:sp>
      <p:sp>
        <p:nvSpPr>
          <p:cNvPr id="6" name="Slide Number Placeholder 5">
            <a:extLst>
              <a:ext uri="{FF2B5EF4-FFF2-40B4-BE49-F238E27FC236}">
                <a16:creationId xmlns:a16="http://schemas.microsoft.com/office/drawing/2014/main" id="{BDA8A3F2-B11F-45AD-A48E-8F71DBA248EB}"/>
              </a:ext>
            </a:extLst>
          </p:cNvPr>
          <p:cNvSpPr>
            <a:spLocks noGrp="1"/>
          </p:cNvSpPr>
          <p:nvPr>
            <p:ph type="sldNum" sz="quarter" idx="34"/>
          </p:nvPr>
        </p:nvSpPr>
        <p:spPr/>
        <p:txBody>
          <a:bodyPr/>
          <a:lstStyle/>
          <a:p>
            <a:fld id="{19B51A1E-902D-48AF-9020-955120F399B6}" type="slidenum">
              <a:rPr lang="en-US" noProof="0" smtClean="0"/>
              <a:pPr/>
              <a:t>30</a:t>
            </a:fld>
            <a:endParaRPr lang="en-US" noProof="0" dirty="0"/>
          </a:p>
        </p:txBody>
      </p:sp>
    </p:spTree>
    <p:extLst>
      <p:ext uri="{BB962C8B-B14F-4D97-AF65-F5344CB8AC3E}">
        <p14:creationId xmlns:p14="http://schemas.microsoft.com/office/powerpoint/2010/main" val="1847156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646CCE-F5D2-4300-9233-FDF1C3284FF1}"/>
              </a:ext>
            </a:extLst>
          </p:cNvPr>
          <p:cNvSpPr>
            <a:spLocks noGrp="1"/>
          </p:cNvSpPr>
          <p:nvPr>
            <p:ph type="pic" sz="quarter" idx="33"/>
          </p:nvPr>
        </p:nvSpPr>
        <p:spPr/>
      </p:sp>
      <p:sp>
        <p:nvSpPr>
          <p:cNvPr id="3" name="Title 2">
            <a:extLst>
              <a:ext uri="{FF2B5EF4-FFF2-40B4-BE49-F238E27FC236}">
                <a16:creationId xmlns:a16="http://schemas.microsoft.com/office/drawing/2014/main" id="{6E378939-9042-42AB-AD5D-93D076D94679}"/>
              </a:ext>
            </a:extLst>
          </p:cNvPr>
          <p:cNvSpPr>
            <a:spLocks noGrp="1"/>
          </p:cNvSpPr>
          <p:nvPr>
            <p:ph type="title"/>
          </p:nvPr>
        </p:nvSpPr>
        <p:spPr>
          <a:xfrm>
            <a:off x="4445000" y="1579350"/>
            <a:ext cx="5184913" cy="432000"/>
          </a:xfrm>
        </p:spPr>
        <p:txBody>
          <a:bodyPr/>
          <a:lstStyle/>
          <a:p>
            <a:r>
              <a:rPr lang="en-GB" dirty="0"/>
              <a:t>EXERCISES</a:t>
            </a:r>
          </a:p>
        </p:txBody>
      </p:sp>
      <p:sp>
        <p:nvSpPr>
          <p:cNvPr id="4" name="Text Placeholder 3">
            <a:extLst>
              <a:ext uri="{FF2B5EF4-FFF2-40B4-BE49-F238E27FC236}">
                <a16:creationId xmlns:a16="http://schemas.microsoft.com/office/drawing/2014/main" id="{F6306009-9882-4F08-9F05-6AEFB448E8AE}"/>
              </a:ext>
            </a:extLst>
          </p:cNvPr>
          <p:cNvSpPr>
            <a:spLocks noGrp="1"/>
          </p:cNvSpPr>
          <p:nvPr>
            <p:ph type="body" sz="quarter" idx="32"/>
          </p:nvPr>
        </p:nvSpPr>
        <p:spPr>
          <a:xfrm>
            <a:off x="4444800" y="2155350"/>
            <a:ext cx="5184913" cy="360000"/>
          </a:xfrm>
        </p:spPr>
        <p:txBody>
          <a:bodyPr/>
          <a:lstStyle/>
          <a:p>
            <a:r>
              <a:rPr lang="en-GB" sz="1600" dirty="0"/>
              <a:t>I believe in you</a:t>
            </a:r>
          </a:p>
        </p:txBody>
      </p:sp>
      <p:sp>
        <p:nvSpPr>
          <p:cNvPr id="5" name="Content Placeholder 4">
            <a:extLst>
              <a:ext uri="{FF2B5EF4-FFF2-40B4-BE49-F238E27FC236}">
                <a16:creationId xmlns:a16="http://schemas.microsoft.com/office/drawing/2014/main" id="{75F1C42D-7FEE-49FA-BAB7-552EC63DA187}"/>
              </a:ext>
            </a:extLst>
          </p:cNvPr>
          <p:cNvSpPr>
            <a:spLocks noGrp="1"/>
          </p:cNvSpPr>
          <p:nvPr>
            <p:ph sz="half" idx="1"/>
          </p:nvPr>
        </p:nvSpPr>
        <p:spPr>
          <a:xfrm>
            <a:off x="2997200" y="2659350"/>
            <a:ext cx="6632513" cy="3767774"/>
          </a:xfrm>
        </p:spPr>
        <p:txBody>
          <a:bodyPr/>
          <a:lstStyle/>
          <a:p>
            <a:r>
              <a:rPr lang="en-GB" dirty="0"/>
              <a:t>Find a species you find interesting from the </a:t>
            </a:r>
            <a:r>
              <a:rPr lang="en-GB" dirty="0" err="1"/>
              <a:t>OneCodex</a:t>
            </a:r>
            <a:r>
              <a:rPr lang="en-GB" dirty="0"/>
              <a:t> output </a:t>
            </a:r>
          </a:p>
          <a:p>
            <a:r>
              <a:rPr lang="en-GB" dirty="0"/>
              <a:t>Check NCBI to see if it has a reference genome. If it does, download it on Gruffalo</a:t>
            </a:r>
          </a:p>
          <a:p>
            <a:r>
              <a:rPr lang="en-GB" dirty="0"/>
              <a:t>Then on Gruffalo, align the </a:t>
            </a:r>
            <a:r>
              <a:rPr lang="en-GB" dirty="0" err="1"/>
              <a:t>fastq</a:t>
            </a:r>
            <a:r>
              <a:rPr lang="en-GB" dirty="0"/>
              <a:t> against the reference genome of your species of interest</a:t>
            </a:r>
          </a:p>
          <a:p>
            <a:r>
              <a:rPr lang="en-GB" dirty="0"/>
              <a:t>Check the alignment stats</a:t>
            </a:r>
          </a:p>
          <a:p>
            <a:r>
              <a:rPr lang="en-GB" dirty="0"/>
              <a:t>Extract the reads which align to this reference genome and convert it to FASTQ</a:t>
            </a:r>
          </a:p>
          <a:p>
            <a:r>
              <a:rPr lang="en-GB" dirty="0"/>
              <a:t>Visualise the new FASTQ of desired reads on </a:t>
            </a:r>
            <a:r>
              <a:rPr lang="en-GB" dirty="0" err="1"/>
              <a:t>FastQC</a:t>
            </a:r>
            <a:r>
              <a:rPr lang="en-GB" dirty="0"/>
              <a:t> and check the assembly-stats output for it</a:t>
            </a:r>
          </a:p>
        </p:txBody>
      </p:sp>
      <p:sp>
        <p:nvSpPr>
          <p:cNvPr id="6" name="Slide Number Placeholder 5">
            <a:extLst>
              <a:ext uri="{FF2B5EF4-FFF2-40B4-BE49-F238E27FC236}">
                <a16:creationId xmlns:a16="http://schemas.microsoft.com/office/drawing/2014/main" id="{706270FE-45CD-4A0F-8CF7-C3EEB49B32F3}"/>
              </a:ext>
            </a:extLst>
          </p:cNvPr>
          <p:cNvSpPr>
            <a:spLocks noGrp="1"/>
          </p:cNvSpPr>
          <p:nvPr>
            <p:ph type="sldNum" sz="quarter" idx="34"/>
          </p:nvPr>
        </p:nvSpPr>
        <p:spPr/>
        <p:txBody>
          <a:bodyPr/>
          <a:lstStyle/>
          <a:p>
            <a:fld id="{19B51A1E-902D-48AF-9020-955120F399B6}" type="slidenum">
              <a:rPr lang="en-US" noProof="0" smtClean="0"/>
              <a:pPr/>
              <a:t>31</a:t>
            </a:fld>
            <a:endParaRPr lang="en-US" noProof="0" dirty="0"/>
          </a:p>
        </p:txBody>
      </p:sp>
    </p:spTree>
    <p:extLst>
      <p:ext uri="{BB962C8B-B14F-4D97-AF65-F5344CB8AC3E}">
        <p14:creationId xmlns:p14="http://schemas.microsoft.com/office/powerpoint/2010/main" val="2756387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360352-C1AC-42A7-BBE8-92AB9ED22535}"/>
              </a:ext>
            </a:extLst>
          </p:cNvPr>
          <p:cNvSpPr>
            <a:spLocks noGrp="1"/>
          </p:cNvSpPr>
          <p:nvPr>
            <p:ph type="pic" sz="quarter" idx="33"/>
          </p:nvPr>
        </p:nvSpPr>
        <p:spPr/>
      </p:sp>
      <p:sp>
        <p:nvSpPr>
          <p:cNvPr id="3" name="Title 2">
            <a:extLst>
              <a:ext uri="{FF2B5EF4-FFF2-40B4-BE49-F238E27FC236}">
                <a16:creationId xmlns:a16="http://schemas.microsoft.com/office/drawing/2014/main" id="{926467C2-E012-4389-A485-6ACBE36C1B4D}"/>
              </a:ext>
            </a:extLst>
          </p:cNvPr>
          <p:cNvSpPr>
            <a:spLocks noGrp="1"/>
          </p:cNvSpPr>
          <p:nvPr>
            <p:ph type="title"/>
          </p:nvPr>
        </p:nvSpPr>
        <p:spPr>
          <a:xfrm>
            <a:off x="4444887" y="1147550"/>
            <a:ext cx="5184913" cy="432000"/>
          </a:xfrm>
        </p:spPr>
        <p:txBody>
          <a:bodyPr/>
          <a:lstStyle/>
          <a:p>
            <a:r>
              <a:rPr lang="en-GB" dirty="0"/>
              <a:t>FINAL THOUGHTS</a:t>
            </a:r>
          </a:p>
        </p:txBody>
      </p:sp>
      <p:sp>
        <p:nvSpPr>
          <p:cNvPr id="4" name="Text Placeholder 3">
            <a:extLst>
              <a:ext uri="{FF2B5EF4-FFF2-40B4-BE49-F238E27FC236}">
                <a16:creationId xmlns:a16="http://schemas.microsoft.com/office/drawing/2014/main" id="{CD4106B8-3AC2-44D9-B196-09E064407738}"/>
              </a:ext>
            </a:extLst>
          </p:cNvPr>
          <p:cNvSpPr>
            <a:spLocks noGrp="1"/>
          </p:cNvSpPr>
          <p:nvPr>
            <p:ph type="body" sz="quarter" idx="32"/>
          </p:nvPr>
        </p:nvSpPr>
        <p:spPr>
          <a:xfrm>
            <a:off x="4444687" y="1723550"/>
            <a:ext cx="5184913" cy="360000"/>
          </a:xfrm>
        </p:spPr>
        <p:txBody>
          <a:bodyPr/>
          <a:lstStyle/>
          <a:p>
            <a:r>
              <a:rPr lang="en-GB" sz="1600" dirty="0"/>
              <a:t>It’s the final countdown</a:t>
            </a:r>
          </a:p>
        </p:txBody>
      </p:sp>
      <p:sp>
        <p:nvSpPr>
          <p:cNvPr id="5" name="Content Placeholder 4">
            <a:extLst>
              <a:ext uri="{FF2B5EF4-FFF2-40B4-BE49-F238E27FC236}">
                <a16:creationId xmlns:a16="http://schemas.microsoft.com/office/drawing/2014/main" id="{460CED0B-511A-4CF8-BA14-E6143E4C0658}"/>
              </a:ext>
            </a:extLst>
          </p:cNvPr>
          <p:cNvSpPr>
            <a:spLocks noGrp="1"/>
          </p:cNvSpPr>
          <p:nvPr>
            <p:ph sz="half" idx="1"/>
          </p:nvPr>
        </p:nvSpPr>
        <p:spPr>
          <a:xfrm>
            <a:off x="3073400" y="2489200"/>
            <a:ext cx="6556200" cy="3512300"/>
          </a:xfrm>
        </p:spPr>
        <p:txBody>
          <a:bodyPr/>
          <a:lstStyle/>
          <a:p>
            <a:r>
              <a:rPr lang="en-GB" dirty="0"/>
              <a:t>This is only a taster of metagenomic sequencing analysis</a:t>
            </a:r>
          </a:p>
          <a:p>
            <a:r>
              <a:rPr lang="en-GB" dirty="0"/>
              <a:t>There are multiple other pipelines available, multiple other tools for every step we have taken here</a:t>
            </a:r>
          </a:p>
          <a:p>
            <a:r>
              <a:rPr lang="en-GB" dirty="0"/>
              <a:t>After </a:t>
            </a:r>
            <a:r>
              <a:rPr lang="en-GB" dirty="0" err="1"/>
              <a:t>OneCodex</a:t>
            </a:r>
            <a:r>
              <a:rPr lang="en-GB" dirty="0"/>
              <a:t>, you have an idea of what is in your sequence so that opens up more questions for you to answer</a:t>
            </a:r>
          </a:p>
          <a:p>
            <a:r>
              <a:rPr lang="en-GB" dirty="0"/>
              <a:t>After this, you may wish to carry out some </a:t>
            </a:r>
            <a:r>
              <a:rPr lang="en-GB" i="1" dirty="0"/>
              <a:t>de novo</a:t>
            </a:r>
            <a:r>
              <a:rPr lang="en-GB" dirty="0"/>
              <a:t> genome assembly or just reference based assembly to see what assembles</a:t>
            </a:r>
          </a:p>
          <a:p>
            <a:r>
              <a:rPr lang="en-GB" dirty="0"/>
              <a:t>That is out of the scope of this session and further work would likely be done by a dedicated bioinformatician or analyst</a:t>
            </a:r>
          </a:p>
        </p:txBody>
      </p:sp>
      <p:sp>
        <p:nvSpPr>
          <p:cNvPr id="6" name="Slide Number Placeholder 5">
            <a:extLst>
              <a:ext uri="{FF2B5EF4-FFF2-40B4-BE49-F238E27FC236}">
                <a16:creationId xmlns:a16="http://schemas.microsoft.com/office/drawing/2014/main" id="{EA26A742-7967-444A-BE87-6C97A58C1E50}"/>
              </a:ext>
            </a:extLst>
          </p:cNvPr>
          <p:cNvSpPr>
            <a:spLocks noGrp="1"/>
          </p:cNvSpPr>
          <p:nvPr>
            <p:ph type="sldNum" sz="quarter" idx="34"/>
          </p:nvPr>
        </p:nvSpPr>
        <p:spPr/>
        <p:txBody>
          <a:bodyPr/>
          <a:lstStyle/>
          <a:p>
            <a:fld id="{19B51A1E-902D-48AF-9020-955120F399B6}" type="slidenum">
              <a:rPr lang="en-US" noProof="0" smtClean="0"/>
              <a:pPr/>
              <a:t>32</a:t>
            </a:fld>
            <a:endParaRPr lang="en-US" noProof="0" dirty="0"/>
          </a:p>
        </p:txBody>
      </p:sp>
    </p:spTree>
    <p:extLst>
      <p:ext uri="{BB962C8B-B14F-4D97-AF65-F5344CB8AC3E}">
        <p14:creationId xmlns:p14="http://schemas.microsoft.com/office/powerpoint/2010/main" val="131121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318164" y="559186"/>
            <a:ext cx="6311635" cy="562814"/>
          </a:xfrm>
        </p:spPr>
        <p:txBody>
          <a:bodyPr/>
          <a:lstStyle/>
          <a:p>
            <a:r>
              <a:rPr lang="en-US" sz="4000" dirty="0"/>
              <a:t>NANOPORE SEQUENCING</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11452" y="1817270"/>
            <a:ext cx="6938326" cy="4026523"/>
          </a:xfrm>
        </p:spPr>
        <p:txBody>
          <a:bodyPr/>
          <a:lstStyle/>
          <a:p>
            <a:r>
              <a:rPr lang="en-GB" dirty="0"/>
              <a:t>A single molecule sequencing platform based on nanopores</a:t>
            </a:r>
          </a:p>
          <a:p>
            <a:r>
              <a:rPr lang="en-GB" dirty="0"/>
              <a:t>Changes to the ionic current generates unique, readable events that are interpreted as 3-6 nucleotides</a:t>
            </a:r>
          </a:p>
          <a:p>
            <a:r>
              <a:rPr lang="en-GB" dirty="0"/>
              <a:t>No need to digest or amplify input DNA</a:t>
            </a:r>
          </a:p>
          <a:p>
            <a:r>
              <a:rPr lang="en-GB" dirty="0"/>
              <a:t>Single strand sequencing allows identification of base modifications</a:t>
            </a:r>
          </a:p>
          <a:p>
            <a:r>
              <a:rPr lang="en-GB" dirty="0"/>
              <a:t>Relatively cheap at $12.50 - $40 per Gb data generated</a:t>
            </a:r>
          </a:p>
          <a:p>
            <a:r>
              <a:rPr lang="en-GB" dirty="0"/>
              <a:t>Highly portable</a:t>
            </a:r>
          </a:p>
          <a:p>
            <a:r>
              <a:rPr lang="en-GB" dirty="0"/>
              <a:t>Versatile</a:t>
            </a:r>
          </a:p>
          <a:p>
            <a:r>
              <a:rPr lang="en-GB" dirty="0"/>
              <a:t>Very long reads – 500bp to &gt;1.5Gb</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4</a:t>
            </a:fld>
            <a:endParaRPr lang="en-US" dirty="0"/>
          </a:p>
        </p:txBody>
      </p:sp>
      <p:sp>
        <p:nvSpPr>
          <p:cNvPr id="7" name="Text Placeholder 6">
            <a:extLst>
              <a:ext uri="{FF2B5EF4-FFF2-40B4-BE49-F238E27FC236}">
                <a16:creationId xmlns:a16="http://schemas.microsoft.com/office/drawing/2014/main" id="{AE9D0FA9-E216-4D14-AB12-C0F4FF79B2FB}"/>
              </a:ext>
            </a:extLst>
          </p:cNvPr>
          <p:cNvSpPr>
            <a:spLocks noGrp="1"/>
          </p:cNvSpPr>
          <p:nvPr>
            <p:ph type="body" sz="quarter" idx="32"/>
          </p:nvPr>
        </p:nvSpPr>
        <p:spPr>
          <a:xfrm>
            <a:off x="3318163" y="1122000"/>
            <a:ext cx="6311635" cy="360000"/>
          </a:xfrm>
        </p:spPr>
        <p:txBody>
          <a:bodyPr/>
          <a:lstStyle/>
          <a:p>
            <a:r>
              <a:rPr lang="en-GB" sz="1600" dirty="0"/>
              <a:t>Pass it through a hole</a:t>
            </a:r>
          </a:p>
        </p:txBody>
      </p:sp>
      <p:pic>
        <p:nvPicPr>
          <p:cNvPr id="19" name="Picture 2" descr="Image result for nanopore sequencing gif">
            <a:extLst>
              <a:ext uri="{FF2B5EF4-FFF2-40B4-BE49-F238E27FC236}">
                <a16:creationId xmlns:a16="http://schemas.microsoft.com/office/drawing/2014/main" id="{D29FD9DF-3675-4F6E-B872-A57E5C6FB4E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78608" y="1714630"/>
            <a:ext cx="3827344" cy="21556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nanopore sequencing gif">
            <a:extLst>
              <a:ext uri="{FF2B5EF4-FFF2-40B4-BE49-F238E27FC236}">
                <a16:creationId xmlns:a16="http://schemas.microsoft.com/office/drawing/2014/main" id="{23979CD0-78DC-42E8-B550-3C0F72BC86E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78608" y="4210506"/>
            <a:ext cx="3827344" cy="185670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57B9E91-AA28-4991-B144-18A6933B1FA4}"/>
              </a:ext>
            </a:extLst>
          </p:cNvPr>
          <p:cNvGrpSpPr/>
          <p:nvPr/>
        </p:nvGrpSpPr>
        <p:grpSpPr>
          <a:xfrm>
            <a:off x="7395902" y="1725723"/>
            <a:ext cx="2233896" cy="2155695"/>
            <a:chOff x="7578725" y="2070100"/>
            <a:chExt cx="3616325" cy="3209488"/>
          </a:xfrm>
        </p:grpSpPr>
        <p:pic>
          <p:nvPicPr>
            <p:cNvPr id="22" name="Picture 21" descr="A close up of a device&#10;&#10;Description generated with very high confidence">
              <a:extLst>
                <a:ext uri="{FF2B5EF4-FFF2-40B4-BE49-F238E27FC236}">
                  <a16:creationId xmlns:a16="http://schemas.microsoft.com/office/drawing/2014/main" id="{F983D231-0F1F-49C6-965E-4E8DED842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8725" y="2070100"/>
              <a:ext cx="3616325" cy="3209488"/>
            </a:xfrm>
            <a:prstGeom prst="rect">
              <a:avLst/>
            </a:prstGeom>
          </p:spPr>
        </p:pic>
        <p:sp>
          <p:nvSpPr>
            <p:cNvPr id="23" name="Rectangle 22">
              <a:extLst>
                <a:ext uri="{FF2B5EF4-FFF2-40B4-BE49-F238E27FC236}">
                  <a16:creationId xmlns:a16="http://schemas.microsoft.com/office/drawing/2014/main" id="{AF08F8B2-12EC-4536-A5C6-25DDA2333D24}"/>
                </a:ext>
              </a:extLst>
            </p:cNvPr>
            <p:cNvSpPr/>
            <p:nvPr/>
          </p:nvSpPr>
          <p:spPr>
            <a:xfrm>
              <a:off x="9609365" y="4830520"/>
              <a:ext cx="1379764" cy="364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latin typeface="Abadi" panose="020B0604020104020204" pitchFamily="34" charset="0"/>
                </a:rPr>
                <a:t>MinION</a:t>
              </a:r>
              <a:endParaRPr lang="en-GB" sz="1600" dirty="0">
                <a:solidFill>
                  <a:schemeClr val="tx1"/>
                </a:solidFill>
                <a:latin typeface="Abadi" panose="020B0604020104020204" pitchFamily="34" charset="0"/>
              </a:endParaRPr>
            </a:p>
          </p:txBody>
        </p:sp>
      </p:grpSp>
      <p:pic>
        <p:nvPicPr>
          <p:cNvPr id="24" name="Picture 12" descr="MinION Mk1c">
            <a:extLst>
              <a:ext uri="{FF2B5EF4-FFF2-40B4-BE49-F238E27FC236}">
                <a16:creationId xmlns:a16="http://schemas.microsoft.com/office/drawing/2014/main" id="{894848C2-5E00-44E7-ABB3-BEC4255BF8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4176" y="1671809"/>
            <a:ext cx="1867578" cy="12559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https://nanoporetech.com/sites/default/files/s3/minit-product.png">
            <a:extLst>
              <a:ext uri="{FF2B5EF4-FFF2-40B4-BE49-F238E27FC236}">
                <a16:creationId xmlns:a16="http://schemas.microsoft.com/office/drawing/2014/main" id="{E11CAC79-E603-4851-AACF-B074E9C498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4593" y="3474789"/>
            <a:ext cx="1753754" cy="109609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GridION X5 DNA Sequencer">
            <a:extLst>
              <a:ext uri="{FF2B5EF4-FFF2-40B4-BE49-F238E27FC236}">
                <a16:creationId xmlns:a16="http://schemas.microsoft.com/office/drawing/2014/main" id="{2BDBE9E0-5565-4753-9F92-7F6B331DD0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8353" y="5082258"/>
            <a:ext cx="1426585" cy="130209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voltraxv2.png">
            <a:extLst>
              <a:ext uri="{FF2B5EF4-FFF2-40B4-BE49-F238E27FC236}">
                <a16:creationId xmlns:a16="http://schemas.microsoft.com/office/drawing/2014/main" id="{D97F4F04-A722-45A7-AA2C-D38D160E54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58459" y="4001484"/>
            <a:ext cx="1753754" cy="113880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nanoporetech.com/sites/default/files/s3/flongle-cell-and-base2.png">
            <a:extLst>
              <a:ext uri="{FF2B5EF4-FFF2-40B4-BE49-F238E27FC236}">
                <a16:creationId xmlns:a16="http://schemas.microsoft.com/office/drawing/2014/main" id="{32F43396-7874-4591-8B76-E2F42BBAEA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9002" y="5232011"/>
            <a:ext cx="1765885" cy="14440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s://nanoporetech.com/sites/default/files/s3/promethion-48.png">
            <a:extLst>
              <a:ext uri="{FF2B5EF4-FFF2-40B4-BE49-F238E27FC236}">
                <a16:creationId xmlns:a16="http://schemas.microsoft.com/office/drawing/2014/main" id="{6A79452F-9E44-448D-836E-CB739E1FFC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77264" y="4798580"/>
            <a:ext cx="1848656" cy="129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30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par>
                          <p:cTn id="19" fill="hold">
                            <p:stCondLst>
                              <p:cond delay="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2711374-25E3-4FB1-8DFE-86CA4DECEF8A}"/>
              </a:ext>
            </a:extLst>
          </p:cNvPr>
          <p:cNvSpPr>
            <a:spLocks noGrp="1"/>
          </p:cNvSpPr>
          <p:nvPr>
            <p:ph type="pic" sz="quarter" idx="33"/>
          </p:nvPr>
        </p:nvSpPr>
        <p:spPr/>
      </p:sp>
      <p:sp>
        <p:nvSpPr>
          <p:cNvPr id="3" name="Title 2">
            <a:extLst>
              <a:ext uri="{FF2B5EF4-FFF2-40B4-BE49-F238E27FC236}">
                <a16:creationId xmlns:a16="http://schemas.microsoft.com/office/drawing/2014/main" id="{5F6BFE82-D315-4086-AEB2-DDB540D24A13}"/>
              </a:ext>
            </a:extLst>
          </p:cNvPr>
          <p:cNvSpPr>
            <a:spLocks noGrp="1"/>
          </p:cNvSpPr>
          <p:nvPr>
            <p:ph type="title"/>
          </p:nvPr>
        </p:nvSpPr>
        <p:spPr>
          <a:xfrm>
            <a:off x="3976715" y="666000"/>
            <a:ext cx="5653085" cy="570807"/>
          </a:xfrm>
        </p:spPr>
        <p:txBody>
          <a:bodyPr/>
          <a:lstStyle/>
          <a:p>
            <a:r>
              <a:rPr lang="en-GB" dirty="0"/>
              <a:t>HOW BASECALLING WORKS</a:t>
            </a:r>
          </a:p>
        </p:txBody>
      </p:sp>
      <p:sp>
        <p:nvSpPr>
          <p:cNvPr id="4" name="Text Placeholder 3">
            <a:extLst>
              <a:ext uri="{FF2B5EF4-FFF2-40B4-BE49-F238E27FC236}">
                <a16:creationId xmlns:a16="http://schemas.microsoft.com/office/drawing/2014/main" id="{566B6746-4DF7-4EE8-9832-525047DF0EF2}"/>
              </a:ext>
            </a:extLst>
          </p:cNvPr>
          <p:cNvSpPr>
            <a:spLocks noGrp="1"/>
          </p:cNvSpPr>
          <p:nvPr>
            <p:ph type="body" sz="quarter" idx="32"/>
          </p:nvPr>
        </p:nvSpPr>
        <p:spPr>
          <a:xfrm>
            <a:off x="4444887" y="1270468"/>
            <a:ext cx="5184913" cy="360000"/>
          </a:xfrm>
        </p:spPr>
        <p:txBody>
          <a:bodyPr/>
          <a:lstStyle/>
          <a:p>
            <a:r>
              <a:rPr lang="en-GB" dirty="0"/>
              <a:t>If only we spoke 6 million universal languages</a:t>
            </a:r>
          </a:p>
        </p:txBody>
      </p:sp>
      <p:sp>
        <p:nvSpPr>
          <p:cNvPr id="5" name="Content Placeholder 4">
            <a:extLst>
              <a:ext uri="{FF2B5EF4-FFF2-40B4-BE49-F238E27FC236}">
                <a16:creationId xmlns:a16="http://schemas.microsoft.com/office/drawing/2014/main" id="{9174C73B-4CB9-43B1-8C60-8CEEF7FE17D6}"/>
              </a:ext>
            </a:extLst>
          </p:cNvPr>
          <p:cNvSpPr>
            <a:spLocks noGrp="1"/>
          </p:cNvSpPr>
          <p:nvPr>
            <p:ph sz="half" idx="1"/>
          </p:nvPr>
        </p:nvSpPr>
        <p:spPr>
          <a:xfrm>
            <a:off x="2616200" y="2565400"/>
            <a:ext cx="7013599" cy="4110674"/>
          </a:xfrm>
        </p:spPr>
        <p:txBody>
          <a:bodyPr/>
          <a:lstStyle/>
          <a:p>
            <a:r>
              <a:rPr lang="en-GB" dirty="0" err="1"/>
              <a:t>Basecalling</a:t>
            </a:r>
            <a:r>
              <a:rPr lang="en-GB" dirty="0"/>
              <a:t> is the process of interpreting the squiggle back into nucleotide bases (A,C,T,G)</a:t>
            </a:r>
          </a:p>
          <a:p>
            <a:r>
              <a:rPr lang="en-GB" dirty="0"/>
              <a:t>This is done using different type of algorithms; like Convolutional Neural Networks (CNNs) and Recurrent Neural Networks (RNNs)</a:t>
            </a:r>
          </a:p>
          <a:p>
            <a:r>
              <a:rPr lang="en-GB" dirty="0"/>
              <a:t>Both of these are really just algorithms that have been trained to determine what the signal of nucleotide bases look like and then use that to infer what your sequencing squiggles look like</a:t>
            </a:r>
          </a:p>
          <a:p>
            <a:r>
              <a:rPr lang="en-GB" dirty="0"/>
              <a:t>There will always be room for improvement for these algorithms. The more data that is used to train them, the more accurate they get</a:t>
            </a:r>
          </a:p>
          <a:p>
            <a:r>
              <a:rPr lang="en-GB" dirty="0"/>
              <a:t>You can also make it even more accurate by doing the training yourself on specific datasets!</a:t>
            </a:r>
          </a:p>
          <a:p>
            <a:r>
              <a:rPr lang="en-GB" dirty="0"/>
              <a:t>So </a:t>
            </a:r>
            <a:r>
              <a:rPr lang="en-GB" dirty="0" err="1"/>
              <a:t>basecalling</a:t>
            </a:r>
            <a:r>
              <a:rPr lang="en-GB" dirty="0"/>
              <a:t> is almost always the first step Oxford Nanopore data analysis</a:t>
            </a:r>
          </a:p>
        </p:txBody>
      </p:sp>
      <p:sp>
        <p:nvSpPr>
          <p:cNvPr id="6" name="Slide Number Placeholder 5">
            <a:extLst>
              <a:ext uri="{FF2B5EF4-FFF2-40B4-BE49-F238E27FC236}">
                <a16:creationId xmlns:a16="http://schemas.microsoft.com/office/drawing/2014/main" id="{A6244B10-7615-4687-A348-EC9A46834AEB}"/>
              </a:ext>
            </a:extLst>
          </p:cNvPr>
          <p:cNvSpPr>
            <a:spLocks noGrp="1"/>
          </p:cNvSpPr>
          <p:nvPr>
            <p:ph type="sldNum" sz="quarter" idx="34"/>
          </p:nvPr>
        </p:nvSpPr>
        <p:spPr/>
        <p:txBody>
          <a:bodyPr/>
          <a:lstStyle/>
          <a:p>
            <a:fld id="{19B51A1E-902D-48AF-9020-955120F399B6}" type="slidenum">
              <a:rPr lang="en-US" noProof="0" smtClean="0"/>
              <a:pPr/>
              <a:t>5</a:t>
            </a:fld>
            <a:endParaRPr lang="en-US" noProof="0" dirty="0"/>
          </a:p>
        </p:txBody>
      </p:sp>
      <p:pic>
        <p:nvPicPr>
          <p:cNvPr id="9" name="Picture 4" descr="Image result for nanopore sequencing gif">
            <a:extLst>
              <a:ext uri="{FF2B5EF4-FFF2-40B4-BE49-F238E27FC236}">
                <a16:creationId xmlns:a16="http://schemas.microsoft.com/office/drawing/2014/main" id="{36E01F72-3B34-4C6D-848B-F64BB175682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6471" y="648900"/>
            <a:ext cx="3297629" cy="159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2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4407261-B9CA-499A-8EBA-96988A52A3D7}"/>
              </a:ext>
            </a:extLst>
          </p:cNvPr>
          <p:cNvSpPr>
            <a:spLocks noGrp="1"/>
          </p:cNvSpPr>
          <p:nvPr>
            <p:ph type="pic" sz="quarter" idx="33"/>
          </p:nvPr>
        </p:nvSpPr>
        <p:spPr/>
      </p:sp>
      <p:sp>
        <p:nvSpPr>
          <p:cNvPr id="3" name="Title 2">
            <a:extLst>
              <a:ext uri="{FF2B5EF4-FFF2-40B4-BE49-F238E27FC236}">
                <a16:creationId xmlns:a16="http://schemas.microsoft.com/office/drawing/2014/main" id="{50C7D564-F1D6-413B-B59A-9010B664FCFF}"/>
              </a:ext>
            </a:extLst>
          </p:cNvPr>
          <p:cNvSpPr>
            <a:spLocks noGrp="1"/>
          </p:cNvSpPr>
          <p:nvPr>
            <p:ph type="title"/>
          </p:nvPr>
        </p:nvSpPr>
        <p:spPr>
          <a:xfrm>
            <a:off x="4508246" y="1076461"/>
            <a:ext cx="5184913" cy="432000"/>
          </a:xfrm>
        </p:spPr>
        <p:txBody>
          <a:bodyPr/>
          <a:lstStyle/>
          <a:p>
            <a:r>
              <a:rPr lang="en-GB" dirty="0" err="1"/>
              <a:t>conda</a:t>
            </a:r>
            <a:endParaRPr lang="en-GB" dirty="0"/>
          </a:p>
        </p:txBody>
      </p:sp>
      <p:sp>
        <p:nvSpPr>
          <p:cNvPr id="4" name="Text Placeholder 3">
            <a:extLst>
              <a:ext uri="{FF2B5EF4-FFF2-40B4-BE49-F238E27FC236}">
                <a16:creationId xmlns:a16="http://schemas.microsoft.com/office/drawing/2014/main" id="{C2EB66E4-FF6B-4B21-B18C-653E68BCC32F}"/>
              </a:ext>
            </a:extLst>
          </p:cNvPr>
          <p:cNvSpPr>
            <a:spLocks noGrp="1"/>
          </p:cNvSpPr>
          <p:nvPr>
            <p:ph type="body" sz="quarter" idx="32"/>
          </p:nvPr>
        </p:nvSpPr>
        <p:spPr>
          <a:xfrm>
            <a:off x="4508046" y="1652461"/>
            <a:ext cx="5184913" cy="360000"/>
          </a:xfrm>
        </p:spPr>
        <p:txBody>
          <a:bodyPr/>
          <a:lstStyle/>
          <a:p>
            <a:r>
              <a:rPr lang="en-GB" dirty="0"/>
              <a:t>A true lifesaver</a:t>
            </a:r>
          </a:p>
        </p:txBody>
      </p:sp>
      <p:sp>
        <p:nvSpPr>
          <p:cNvPr id="5" name="Content Placeholder 4">
            <a:extLst>
              <a:ext uri="{FF2B5EF4-FFF2-40B4-BE49-F238E27FC236}">
                <a16:creationId xmlns:a16="http://schemas.microsoft.com/office/drawing/2014/main" id="{32E8B27E-2E9C-4BBE-8A2A-67262064AD39}"/>
              </a:ext>
            </a:extLst>
          </p:cNvPr>
          <p:cNvSpPr>
            <a:spLocks noGrp="1"/>
          </p:cNvSpPr>
          <p:nvPr>
            <p:ph sz="half" idx="1"/>
          </p:nvPr>
        </p:nvSpPr>
        <p:spPr>
          <a:xfrm>
            <a:off x="3939571" y="2168120"/>
            <a:ext cx="6588729" cy="4023880"/>
          </a:xfrm>
        </p:spPr>
        <p:txBody>
          <a:bodyPr/>
          <a:lstStyle/>
          <a:p>
            <a:r>
              <a:rPr lang="en-GB" dirty="0"/>
              <a:t>Installing software is one of the worst things to do in Bioinformatics</a:t>
            </a:r>
          </a:p>
          <a:p>
            <a:r>
              <a:rPr lang="en-GB" dirty="0" err="1"/>
              <a:t>Conda</a:t>
            </a:r>
            <a:r>
              <a:rPr lang="en-GB" dirty="0"/>
              <a:t> makes this easy. </a:t>
            </a:r>
          </a:p>
          <a:p>
            <a:r>
              <a:rPr lang="en-GB" dirty="0" err="1"/>
              <a:t>Conda</a:t>
            </a:r>
            <a:r>
              <a:rPr lang="en-GB" dirty="0"/>
              <a:t> essentially allows you to install software into standalone environments which do not affect the rest of the computer</a:t>
            </a:r>
          </a:p>
          <a:p>
            <a:r>
              <a:rPr lang="en-GB" dirty="0"/>
              <a:t>AND it install all the dependencies of a tool making life so much easier. </a:t>
            </a:r>
          </a:p>
          <a:p>
            <a:r>
              <a:rPr lang="en-GB" dirty="0"/>
              <a:t>HOWEVER, it is not perfect. Things can still go wrong. Some tools may not work well with others and cause one or many tools to break!</a:t>
            </a:r>
          </a:p>
          <a:p>
            <a:r>
              <a:rPr lang="en-GB" dirty="0" err="1"/>
              <a:t>Conda</a:t>
            </a:r>
            <a:r>
              <a:rPr lang="en-GB" dirty="0"/>
              <a:t> should already be installed on the cluster but we can check</a:t>
            </a:r>
          </a:p>
        </p:txBody>
      </p:sp>
      <p:sp>
        <p:nvSpPr>
          <p:cNvPr id="6" name="Slide Number Placeholder 5">
            <a:extLst>
              <a:ext uri="{FF2B5EF4-FFF2-40B4-BE49-F238E27FC236}">
                <a16:creationId xmlns:a16="http://schemas.microsoft.com/office/drawing/2014/main" id="{4A109B0F-D5BE-4AB3-BE9D-E4BDFFBC0C0A}"/>
              </a:ext>
            </a:extLst>
          </p:cNvPr>
          <p:cNvSpPr>
            <a:spLocks noGrp="1"/>
          </p:cNvSpPr>
          <p:nvPr>
            <p:ph type="sldNum" sz="quarter" idx="34"/>
          </p:nvPr>
        </p:nvSpPr>
        <p:spPr/>
        <p:txBody>
          <a:bodyPr/>
          <a:lstStyle/>
          <a:p>
            <a:fld id="{19B51A1E-902D-48AF-9020-955120F399B6}" type="slidenum">
              <a:rPr lang="en-US" noProof="0" smtClean="0"/>
              <a:pPr/>
              <a:t>6</a:t>
            </a:fld>
            <a:endParaRPr lang="en-US" noProof="0" dirty="0"/>
          </a:p>
        </p:txBody>
      </p:sp>
      <p:pic>
        <p:nvPicPr>
          <p:cNvPr id="1026" name="Picture 2" descr="D.C.'s historic Petersen House to close from December 2017 ...">
            <a:extLst>
              <a:ext uri="{FF2B5EF4-FFF2-40B4-BE49-F238E27FC236}">
                <a16:creationId xmlns:a16="http://schemas.microsoft.com/office/drawing/2014/main" id="{C5736ACA-5897-4E3A-AC3C-399369483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28" y="264764"/>
            <a:ext cx="3325849" cy="221723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EDC50993-A9E0-47E6-A251-657B7962CB0E}"/>
              </a:ext>
            </a:extLst>
          </p:cNvPr>
          <p:cNvCxnSpPr>
            <a:cxnSpLocks/>
          </p:cNvCxnSpPr>
          <p:nvPr/>
        </p:nvCxnSpPr>
        <p:spPr>
          <a:xfrm flipH="1">
            <a:off x="2474259" y="1253659"/>
            <a:ext cx="381770" cy="15176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9A7D6D-A387-45BA-9154-A989C06AC563}"/>
              </a:ext>
            </a:extLst>
          </p:cNvPr>
          <p:cNvCxnSpPr>
            <a:cxnSpLocks/>
          </p:cNvCxnSpPr>
          <p:nvPr/>
        </p:nvCxnSpPr>
        <p:spPr>
          <a:xfrm>
            <a:off x="2854437" y="1253659"/>
            <a:ext cx="559323" cy="15176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72C53DA-B101-4DB7-A6FA-778E4EF5CAB0}"/>
              </a:ext>
            </a:extLst>
          </p:cNvPr>
          <p:cNvCxnSpPr>
            <a:cxnSpLocks/>
          </p:cNvCxnSpPr>
          <p:nvPr/>
        </p:nvCxnSpPr>
        <p:spPr>
          <a:xfrm flipH="1">
            <a:off x="549603" y="1198602"/>
            <a:ext cx="920896" cy="1665150"/>
          </a:xfrm>
          <a:prstGeom prst="line">
            <a:avLst/>
          </a:prstGeom>
          <a:ln w="38100">
            <a:solidFill>
              <a:srgbClr val="A6D86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B75252-E52E-4216-A8C4-4D73DAE71207}"/>
              </a:ext>
            </a:extLst>
          </p:cNvPr>
          <p:cNvCxnSpPr>
            <a:cxnSpLocks/>
          </p:cNvCxnSpPr>
          <p:nvPr/>
        </p:nvCxnSpPr>
        <p:spPr>
          <a:xfrm>
            <a:off x="1455817" y="1198602"/>
            <a:ext cx="314868" cy="1659695"/>
          </a:xfrm>
          <a:prstGeom prst="line">
            <a:avLst/>
          </a:prstGeom>
          <a:ln w="38100">
            <a:solidFill>
              <a:srgbClr val="A6D86E"/>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76351C1-083B-47F1-83BC-EB643947ABE1}"/>
              </a:ext>
            </a:extLst>
          </p:cNvPr>
          <p:cNvSpPr txBox="1"/>
          <p:nvPr/>
        </p:nvSpPr>
        <p:spPr>
          <a:xfrm>
            <a:off x="2354035" y="3782007"/>
            <a:ext cx="1347242" cy="523220"/>
          </a:xfrm>
          <a:prstGeom prst="rect">
            <a:avLst/>
          </a:prstGeom>
          <a:noFill/>
        </p:spPr>
        <p:txBody>
          <a:bodyPr wrap="square" rtlCol="0">
            <a:spAutoFit/>
          </a:bodyPr>
          <a:lstStyle/>
          <a:p>
            <a:r>
              <a:rPr lang="en-GB" sz="1400" dirty="0"/>
              <a:t>Metagenomics environment</a:t>
            </a:r>
          </a:p>
        </p:txBody>
      </p:sp>
      <p:sp>
        <p:nvSpPr>
          <p:cNvPr id="35" name="TextBox 34">
            <a:extLst>
              <a:ext uri="{FF2B5EF4-FFF2-40B4-BE49-F238E27FC236}">
                <a16:creationId xmlns:a16="http://schemas.microsoft.com/office/drawing/2014/main" id="{4BF90A22-859E-45B8-8429-A9E40C8EF833}"/>
              </a:ext>
            </a:extLst>
          </p:cNvPr>
          <p:cNvSpPr txBox="1"/>
          <p:nvPr/>
        </p:nvSpPr>
        <p:spPr>
          <a:xfrm>
            <a:off x="423443" y="3809665"/>
            <a:ext cx="1347242" cy="523220"/>
          </a:xfrm>
          <a:prstGeom prst="rect">
            <a:avLst/>
          </a:prstGeom>
          <a:noFill/>
        </p:spPr>
        <p:txBody>
          <a:bodyPr wrap="square" rtlCol="0">
            <a:spAutoFit/>
          </a:bodyPr>
          <a:lstStyle/>
          <a:p>
            <a:r>
              <a:rPr lang="en-GB" sz="1400" dirty="0"/>
              <a:t>Another environment</a:t>
            </a:r>
          </a:p>
        </p:txBody>
      </p:sp>
      <p:pic>
        <p:nvPicPr>
          <p:cNvPr id="1028" name="Picture 4" descr="Seven | Calm Room">
            <a:extLst>
              <a:ext uri="{FF2B5EF4-FFF2-40B4-BE49-F238E27FC236}">
                <a16:creationId xmlns:a16="http://schemas.microsoft.com/office/drawing/2014/main" id="{189855D3-D540-4FF4-B248-6550945BB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65" y="2771264"/>
            <a:ext cx="1789858" cy="10107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om 15 - The Sayre Mansion">
            <a:extLst>
              <a:ext uri="{FF2B5EF4-FFF2-40B4-BE49-F238E27FC236}">
                <a16:creationId xmlns:a16="http://schemas.microsoft.com/office/drawing/2014/main" id="{E1B51225-0ADF-41AF-81E8-A8C14D175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756" y="2647219"/>
            <a:ext cx="1702182" cy="113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089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8FA4EBF-DE20-43CD-B17E-A3AD145FC9E8}"/>
              </a:ext>
            </a:extLst>
          </p:cNvPr>
          <p:cNvSpPr>
            <a:spLocks noGrp="1"/>
          </p:cNvSpPr>
          <p:nvPr>
            <p:ph type="pic" sz="quarter" idx="33"/>
          </p:nvPr>
        </p:nvSpPr>
        <p:spPr/>
      </p:sp>
      <p:sp>
        <p:nvSpPr>
          <p:cNvPr id="3" name="Title 2">
            <a:extLst>
              <a:ext uri="{FF2B5EF4-FFF2-40B4-BE49-F238E27FC236}">
                <a16:creationId xmlns:a16="http://schemas.microsoft.com/office/drawing/2014/main" id="{58EB1967-BAC8-4C5E-A800-8C1456609C6A}"/>
              </a:ext>
            </a:extLst>
          </p:cNvPr>
          <p:cNvSpPr>
            <a:spLocks noGrp="1"/>
          </p:cNvSpPr>
          <p:nvPr>
            <p:ph type="title"/>
          </p:nvPr>
        </p:nvSpPr>
        <p:spPr>
          <a:xfrm>
            <a:off x="4445200" y="578075"/>
            <a:ext cx="5184913" cy="432000"/>
          </a:xfrm>
        </p:spPr>
        <p:txBody>
          <a:bodyPr/>
          <a:lstStyle/>
          <a:p>
            <a:r>
              <a:rPr lang="en-GB" dirty="0"/>
              <a:t>USING CONDA</a:t>
            </a:r>
          </a:p>
        </p:txBody>
      </p:sp>
      <p:sp>
        <p:nvSpPr>
          <p:cNvPr id="4" name="Text Placeholder 3">
            <a:extLst>
              <a:ext uri="{FF2B5EF4-FFF2-40B4-BE49-F238E27FC236}">
                <a16:creationId xmlns:a16="http://schemas.microsoft.com/office/drawing/2014/main" id="{F7E298D3-76C6-41A9-B8FE-2ED988C5DD59}"/>
              </a:ext>
            </a:extLst>
          </p:cNvPr>
          <p:cNvSpPr>
            <a:spLocks noGrp="1"/>
          </p:cNvSpPr>
          <p:nvPr>
            <p:ph type="body" sz="quarter" idx="32"/>
          </p:nvPr>
        </p:nvSpPr>
        <p:spPr>
          <a:xfrm>
            <a:off x="4445000" y="1010075"/>
            <a:ext cx="5184913" cy="360000"/>
          </a:xfrm>
        </p:spPr>
        <p:txBody>
          <a:bodyPr/>
          <a:lstStyle/>
          <a:p>
            <a:r>
              <a:rPr lang="en-GB" sz="1600" dirty="0"/>
              <a:t>You are caught in my field</a:t>
            </a:r>
          </a:p>
        </p:txBody>
      </p:sp>
      <p:sp>
        <p:nvSpPr>
          <p:cNvPr id="5" name="Content Placeholder 4">
            <a:extLst>
              <a:ext uri="{FF2B5EF4-FFF2-40B4-BE49-F238E27FC236}">
                <a16:creationId xmlns:a16="http://schemas.microsoft.com/office/drawing/2014/main" id="{F78A145F-2243-43AC-8200-56B1D1DC1961}"/>
              </a:ext>
            </a:extLst>
          </p:cNvPr>
          <p:cNvSpPr>
            <a:spLocks noGrp="1"/>
          </p:cNvSpPr>
          <p:nvPr>
            <p:ph sz="half" idx="1"/>
          </p:nvPr>
        </p:nvSpPr>
        <p:spPr>
          <a:xfrm>
            <a:off x="2145323" y="1600496"/>
            <a:ext cx="7484590" cy="4930933"/>
          </a:xfrm>
        </p:spPr>
        <p:txBody>
          <a:bodyPr/>
          <a:lstStyle/>
          <a:p>
            <a:r>
              <a:rPr lang="en-GB" dirty="0"/>
              <a:t>Remember the rooms? Those would be called ‘environments’</a:t>
            </a:r>
          </a:p>
          <a:p>
            <a:r>
              <a:rPr lang="en-GB" dirty="0"/>
              <a:t>To work with </a:t>
            </a:r>
            <a:r>
              <a:rPr lang="en-GB" dirty="0" err="1"/>
              <a:t>conda</a:t>
            </a:r>
            <a:r>
              <a:rPr lang="en-GB" dirty="0"/>
              <a:t>, you have to create the environment and install the software within that environment</a:t>
            </a:r>
          </a:p>
          <a:p>
            <a:pPr lvl="1"/>
            <a:r>
              <a:rPr lang="en-GB" dirty="0" err="1">
                <a:solidFill>
                  <a:schemeClr val="accent3">
                    <a:lumMod val="75000"/>
                  </a:schemeClr>
                </a:solidFill>
              </a:rPr>
              <a:t>conda</a:t>
            </a:r>
            <a:r>
              <a:rPr lang="en-GB" dirty="0">
                <a:solidFill>
                  <a:schemeClr val="accent3">
                    <a:lumMod val="75000"/>
                  </a:schemeClr>
                </a:solidFill>
              </a:rPr>
              <a:t> create -n </a:t>
            </a:r>
            <a:r>
              <a:rPr lang="en-GB" dirty="0" err="1">
                <a:solidFill>
                  <a:schemeClr val="accent3">
                    <a:lumMod val="75000"/>
                  </a:schemeClr>
                </a:solidFill>
              </a:rPr>
              <a:t>metagenomics_env</a:t>
            </a:r>
            <a:endParaRPr lang="en-GB" dirty="0">
              <a:solidFill>
                <a:schemeClr val="accent3">
                  <a:lumMod val="75000"/>
                </a:schemeClr>
              </a:solidFill>
            </a:endParaRPr>
          </a:p>
          <a:p>
            <a:r>
              <a:rPr lang="en-GB" dirty="0"/>
              <a:t>Enter the environment</a:t>
            </a:r>
          </a:p>
          <a:p>
            <a:pPr lvl="1"/>
            <a:r>
              <a:rPr lang="en-GB" dirty="0" err="1">
                <a:solidFill>
                  <a:schemeClr val="accent3">
                    <a:lumMod val="75000"/>
                  </a:schemeClr>
                </a:solidFill>
              </a:rPr>
              <a:t>conda</a:t>
            </a:r>
            <a:r>
              <a:rPr lang="en-GB" dirty="0">
                <a:solidFill>
                  <a:schemeClr val="accent3">
                    <a:lumMod val="75000"/>
                  </a:schemeClr>
                </a:solidFill>
              </a:rPr>
              <a:t> activate </a:t>
            </a:r>
            <a:r>
              <a:rPr lang="en-GB" dirty="0" err="1">
                <a:solidFill>
                  <a:schemeClr val="accent3">
                    <a:lumMod val="75000"/>
                  </a:schemeClr>
                </a:solidFill>
              </a:rPr>
              <a:t>metagenomics_envs</a:t>
            </a:r>
            <a:endParaRPr lang="en-GB" dirty="0">
              <a:solidFill>
                <a:schemeClr val="accent3">
                  <a:lumMod val="75000"/>
                </a:schemeClr>
              </a:solidFill>
            </a:endParaRPr>
          </a:p>
          <a:p>
            <a:r>
              <a:rPr lang="en-GB" dirty="0"/>
              <a:t>To find the tools go to: </a:t>
            </a:r>
            <a:r>
              <a:rPr lang="en-GB" dirty="0">
                <a:hlinkClick r:id="rId2"/>
              </a:rPr>
              <a:t>https://anaconda.org/</a:t>
            </a:r>
            <a:endParaRPr lang="en-GB" dirty="0"/>
          </a:p>
          <a:p>
            <a:pPr lvl="1"/>
            <a:r>
              <a:rPr lang="en-GB" dirty="0"/>
              <a:t>Then type in a tool to search for</a:t>
            </a:r>
          </a:p>
          <a:p>
            <a:pPr lvl="1"/>
            <a:r>
              <a:rPr lang="en-GB" dirty="0"/>
              <a:t>Be aware that not all tools will be on here</a:t>
            </a:r>
          </a:p>
          <a:p>
            <a:pPr lvl="1"/>
            <a:r>
              <a:rPr lang="en-GB" dirty="0"/>
              <a:t>And if they are on there, they may not be the most updated version</a:t>
            </a:r>
          </a:p>
          <a:p>
            <a:r>
              <a:rPr lang="en-GB" dirty="0"/>
              <a:t>Generally the top hit is the most downloaded one and that should work</a:t>
            </a:r>
          </a:p>
          <a:p>
            <a:r>
              <a:rPr lang="en-GB" dirty="0"/>
              <a:t>Scroll to the bottom and that will give you instructions on how to install it</a:t>
            </a:r>
          </a:p>
          <a:p>
            <a:pPr lvl="1"/>
            <a:r>
              <a:rPr lang="en-GB" dirty="0"/>
              <a:t>E.g. </a:t>
            </a:r>
            <a:r>
              <a:rPr lang="en-GB" dirty="0" err="1">
                <a:solidFill>
                  <a:schemeClr val="accent3">
                    <a:lumMod val="75000"/>
                  </a:schemeClr>
                </a:solidFill>
              </a:rPr>
              <a:t>conda</a:t>
            </a:r>
            <a:r>
              <a:rPr lang="en-GB" dirty="0">
                <a:solidFill>
                  <a:schemeClr val="accent3">
                    <a:lumMod val="75000"/>
                  </a:schemeClr>
                </a:solidFill>
              </a:rPr>
              <a:t> install –c </a:t>
            </a:r>
            <a:r>
              <a:rPr lang="en-GB" dirty="0" err="1">
                <a:solidFill>
                  <a:schemeClr val="accent3">
                    <a:lumMod val="75000"/>
                  </a:schemeClr>
                </a:solidFill>
              </a:rPr>
              <a:t>bioconda</a:t>
            </a:r>
            <a:r>
              <a:rPr lang="en-GB" dirty="0">
                <a:solidFill>
                  <a:schemeClr val="accent3">
                    <a:lumMod val="75000"/>
                  </a:schemeClr>
                </a:solidFill>
              </a:rPr>
              <a:t> </a:t>
            </a:r>
            <a:r>
              <a:rPr lang="en-GB" dirty="0" err="1">
                <a:solidFill>
                  <a:schemeClr val="accent3">
                    <a:lumMod val="75000"/>
                  </a:schemeClr>
                </a:solidFill>
              </a:rPr>
              <a:t>porechop</a:t>
            </a:r>
            <a:endParaRPr lang="en-GB" dirty="0">
              <a:solidFill>
                <a:schemeClr val="accent3">
                  <a:lumMod val="75000"/>
                </a:schemeClr>
              </a:solidFill>
            </a:endParaRPr>
          </a:p>
          <a:p>
            <a:pPr lvl="1"/>
            <a:r>
              <a:rPr lang="en-GB" dirty="0"/>
              <a:t>Here </a:t>
            </a:r>
            <a:r>
              <a:rPr lang="en-GB" dirty="0" err="1"/>
              <a:t>porechop</a:t>
            </a:r>
            <a:r>
              <a:rPr lang="en-GB" dirty="0"/>
              <a:t> is the tool you want to download</a:t>
            </a:r>
          </a:p>
          <a:p>
            <a:pPr lvl="1"/>
            <a:r>
              <a:rPr lang="en-GB" dirty="0" err="1"/>
              <a:t>bioconda</a:t>
            </a:r>
            <a:r>
              <a:rPr lang="en-GB" dirty="0"/>
              <a:t> is the channel or the database you want to download </a:t>
            </a:r>
            <a:r>
              <a:rPr lang="en-GB" dirty="0" err="1"/>
              <a:t>porechop</a:t>
            </a:r>
            <a:r>
              <a:rPr lang="en-GB" dirty="0"/>
              <a:t> from</a:t>
            </a:r>
          </a:p>
        </p:txBody>
      </p:sp>
      <p:sp>
        <p:nvSpPr>
          <p:cNvPr id="6" name="Slide Number Placeholder 5">
            <a:extLst>
              <a:ext uri="{FF2B5EF4-FFF2-40B4-BE49-F238E27FC236}">
                <a16:creationId xmlns:a16="http://schemas.microsoft.com/office/drawing/2014/main" id="{43B0AD00-F573-4A63-9836-657C7C21E71D}"/>
              </a:ext>
            </a:extLst>
          </p:cNvPr>
          <p:cNvSpPr>
            <a:spLocks noGrp="1"/>
          </p:cNvSpPr>
          <p:nvPr>
            <p:ph type="sldNum" sz="quarter" idx="34"/>
          </p:nvPr>
        </p:nvSpPr>
        <p:spPr/>
        <p:txBody>
          <a:bodyPr/>
          <a:lstStyle/>
          <a:p>
            <a:fld id="{19B51A1E-902D-48AF-9020-955120F399B6}" type="slidenum">
              <a:rPr lang="en-US" noProof="0" smtClean="0"/>
              <a:pPr/>
              <a:t>7</a:t>
            </a:fld>
            <a:endParaRPr lang="en-US" noProof="0" dirty="0"/>
          </a:p>
        </p:txBody>
      </p:sp>
      <p:pic>
        <p:nvPicPr>
          <p:cNvPr id="8" name="Picture 7">
            <a:extLst>
              <a:ext uri="{FF2B5EF4-FFF2-40B4-BE49-F238E27FC236}">
                <a16:creationId xmlns:a16="http://schemas.microsoft.com/office/drawing/2014/main" id="{F4F9FD9D-C838-44E0-A81B-B5B8F37884C8}"/>
              </a:ext>
            </a:extLst>
          </p:cNvPr>
          <p:cNvPicPr>
            <a:picLocks noChangeAspect="1"/>
          </p:cNvPicPr>
          <p:nvPr/>
        </p:nvPicPr>
        <p:blipFill>
          <a:blip r:embed="rId3"/>
          <a:stretch>
            <a:fillRect/>
          </a:stretch>
        </p:blipFill>
        <p:spPr>
          <a:xfrm rot="5400000">
            <a:off x="8236974" y="2543557"/>
            <a:ext cx="5706760" cy="1271132"/>
          </a:xfrm>
          <a:prstGeom prst="rect">
            <a:avLst/>
          </a:prstGeom>
        </p:spPr>
      </p:pic>
    </p:spTree>
    <p:extLst>
      <p:ext uri="{BB962C8B-B14F-4D97-AF65-F5344CB8AC3E}">
        <p14:creationId xmlns:p14="http://schemas.microsoft.com/office/powerpoint/2010/main" val="289556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644FF04-044A-44CD-8450-2ED6C44C5EBC}"/>
              </a:ext>
            </a:extLst>
          </p:cNvPr>
          <p:cNvSpPr>
            <a:spLocks noGrp="1"/>
          </p:cNvSpPr>
          <p:nvPr>
            <p:ph type="pic" sz="quarter" idx="33"/>
          </p:nvPr>
        </p:nvSpPr>
        <p:spPr/>
      </p:sp>
      <p:sp>
        <p:nvSpPr>
          <p:cNvPr id="3" name="Title 2">
            <a:extLst>
              <a:ext uri="{FF2B5EF4-FFF2-40B4-BE49-F238E27FC236}">
                <a16:creationId xmlns:a16="http://schemas.microsoft.com/office/drawing/2014/main" id="{9A21F134-767A-48E9-8BAE-C89E054D33CD}"/>
              </a:ext>
            </a:extLst>
          </p:cNvPr>
          <p:cNvSpPr>
            <a:spLocks noGrp="1"/>
          </p:cNvSpPr>
          <p:nvPr>
            <p:ph type="title"/>
          </p:nvPr>
        </p:nvSpPr>
        <p:spPr>
          <a:xfrm>
            <a:off x="4444687" y="467600"/>
            <a:ext cx="5184913" cy="432000"/>
          </a:xfrm>
        </p:spPr>
        <p:txBody>
          <a:bodyPr/>
          <a:lstStyle/>
          <a:p>
            <a:r>
              <a:rPr lang="en-GB" dirty="0"/>
              <a:t>Install TOOLS</a:t>
            </a:r>
          </a:p>
        </p:txBody>
      </p:sp>
      <p:sp>
        <p:nvSpPr>
          <p:cNvPr id="4" name="Text Placeholder 3">
            <a:extLst>
              <a:ext uri="{FF2B5EF4-FFF2-40B4-BE49-F238E27FC236}">
                <a16:creationId xmlns:a16="http://schemas.microsoft.com/office/drawing/2014/main" id="{AEAFAD8C-E27A-4636-AA2F-01A3C936AE61}"/>
              </a:ext>
            </a:extLst>
          </p:cNvPr>
          <p:cNvSpPr>
            <a:spLocks noGrp="1"/>
          </p:cNvSpPr>
          <p:nvPr>
            <p:ph type="body" sz="quarter" idx="32"/>
          </p:nvPr>
        </p:nvSpPr>
        <p:spPr>
          <a:xfrm>
            <a:off x="4444487" y="1043600"/>
            <a:ext cx="5184913" cy="360000"/>
          </a:xfrm>
        </p:spPr>
        <p:txBody>
          <a:bodyPr/>
          <a:lstStyle/>
          <a:p>
            <a:r>
              <a:rPr lang="en-GB" dirty="0"/>
              <a:t>Get them on!</a:t>
            </a:r>
          </a:p>
        </p:txBody>
      </p:sp>
      <p:sp>
        <p:nvSpPr>
          <p:cNvPr id="6" name="Slide Number Placeholder 5">
            <a:extLst>
              <a:ext uri="{FF2B5EF4-FFF2-40B4-BE49-F238E27FC236}">
                <a16:creationId xmlns:a16="http://schemas.microsoft.com/office/drawing/2014/main" id="{2FA69C1C-2878-4408-BF02-656F6FF3BAE3}"/>
              </a:ext>
            </a:extLst>
          </p:cNvPr>
          <p:cNvSpPr>
            <a:spLocks noGrp="1"/>
          </p:cNvSpPr>
          <p:nvPr>
            <p:ph type="sldNum" sz="quarter" idx="34"/>
          </p:nvPr>
        </p:nvSpPr>
        <p:spPr/>
        <p:txBody>
          <a:bodyPr/>
          <a:lstStyle/>
          <a:p>
            <a:fld id="{19B51A1E-902D-48AF-9020-955120F399B6}" type="slidenum">
              <a:rPr lang="en-US" noProof="0" smtClean="0"/>
              <a:pPr/>
              <a:t>8</a:t>
            </a:fld>
            <a:endParaRPr lang="en-US" noProof="0" dirty="0"/>
          </a:p>
        </p:txBody>
      </p:sp>
      <p:graphicFrame>
        <p:nvGraphicFramePr>
          <p:cNvPr id="8" name="Table 8">
            <a:extLst>
              <a:ext uri="{FF2B5EF4-FFF2-40B4-BE49-F238E27FC236}">
                <a16:creationId xmlns:a16="http://schemas.microsoft.com/office/drawing/2014/main" id="{9BBCB0C8-FCE3-4F29-BDD6-788AF302294C}"/>
              </a:ext>
            </a:extLst>
          </p:cNvPr>
          <p:cNvGraphicFramePr>
            <a:graphicFrameLocks noGrp="1"/>
          </p:cNvGraphicFramePr>
          <p:nvPr>
            <p:extLst>
              <p:ext uri="{D42A27DB-BD31-4B8C-83A1-F6EECF244321}">
                <p14:modId xmlns:p14="http://schemas.microsoft.com/office/powerpoint/2010/main" val="2048115491"/>
              </p:ext>
            </p:extLst>
          </p:nvPr>
        </p:nvGraphicFramePr>
        <p:xfrm>
          <a:off x="3723900" y="1547600"/>
          <a:ext cx="5918200" cy="3708400"/>
        </p:xfrm>
        <a:graphic>
          <a:graphicData uri="http://schemas.openxmlformats.org/drawingml/2006/table">
            <a:tbl>
              <a:tblPr firstRow="1" bandRow="1">
                <a:tableStyleId>{073A0DAA-6AF3-43AB-8588-CEC1D06C72B9}</a:tableStyleId>
              </a:tblPr>
              <a:tblGrid>
                <a:gridCol w="2159350">
                  <a:extLst>
                    <a:ext uri="{9D8B030D-6E8A-4147-A177-3AD203B41FA5}">
                      <a16:colId xmlns:a16="http://schemas.microsoft.com/office/drawing/2014/main" val="845091571"/>
                    </a:ext>
                  </a:extLst>
                </a:gridCol>
                <a:gridCol w="3758850">
                  <a:extLst>
                    <a:ext uri="{9D8B030D-6E8A-4147-A177-3AD203B41FA5}">
                      <a16:colId xmlns:a16="http://schemas.microsoft.com/office/drawing/2014/main" val="1208326159"/>
                    </a:ext>
                  </a:extLst>
                </a:gridCol>
              </a:tblGrid>
              <a:tr h="370840">
                <a:tc>
                  <a:txBody>
                    <a:bodyPr/>
                    <a:lstStyle/>
                    <a:p>
                      <a:r>
                        <a:rPr lang="en-GB" dirty="0"/>
                        <a:t>Tool</a:t>
                      </a:r>
                    </a:p>
                  </a:txBody>
                  <a:tcPr/>
                </a:tc>
                <a:tc>
                  <a:txBody>
                    <a:bodyPr/>
                    <a:lstStyle/>
                    <a:p>
                      <a:r>
                        <a:rPr lang="en-GB" dirty="0"/>
                        <a:t>Availability</a:t>
                      </a:r>
                    </a:p>
                  </a:txBody>
                  <a:tcPr/>
                </a:tc>
                <a:extLst>
                  <a:ext uri="{0D108BD9-81ED-4DB2-BD59-A6C34878D82A}">
                    <a16:rowId xmlns:a16="http://schemas.microsoft.com/office/drawing/2014/main" val="2787789998"/>
                  </a:ext>
                </a:extLst>
              </a:tr>
              <a:tr h="370840">
                <a:tc>
                  <a:txBody>
                    <a:bodyPr/>
                    <a:lstStyle/>
                    <a:p>
                      <a:r>
                        <a:rPr lang="en-GB" dirty="0"/>
                        <a:t>Guppy</a:t>
                      </a:r>
                    </a:p>
                  </a:txBody>
                  <a:tcPr/>
                </a:tc>
                <a:tc>
                  <a:txBody>
                    <a:bodyPr/>
                    <a:lstStyle/>
                    <a:p>
                      <a:r>
                        <a:rPr lang="en-GB" dirty="0"/>
                        <a:t>Only on the Nanopore community</a:t>
                      </a:r>
                    </a:p>
                  </a:txBody>
                  <a:tcPr/>
                </a:tc>
                <a:extLst>
                  <a:ext uri="{0D108BD9-81ED-4DB2-BD59-A6C34878D82A}">
                    <a16:rowId xmlns:a16="http://schemas.microsoft.com/office/drawing/2014/main" val="643135921"/>
                  </a:ext>
                </a:extLst>
              </a:tr>
              <a:tr h="370840">
                <a:tc>
                  <a:txBody>
                    <a:bodyPr/>
                    <a:lstStyle/>
                    <a:p>
                      <a:r>
                        <a:rPr lang="en-GB" dirty="0" err="1"/>
                        <a:t>Porechop</a:t>
                      </a:r>
                      <a:endParaRPr lang="en-GB" dirty="0"/>
                    </a:p>
                  </a:txBody>
                  <a:tcPr/>
                </a:tc>
                <a:tc>
                  <a:txBody>
                    <a:bodyPr/>
                    <a:lstStyle/>
                    <a:p>
                      <a:r>
                        <a:rPr lang="en-GB" dirty="0"/>
                        <a:t>On </a:t>
                      </a:r>
                      <a:r>
                        <a:rPr lang="en-GB" dirty="0" err="1"/>
                        <a:t>Conda</a:t>
                      </a:r>
                      <a:endParaRPr lang="en-GB" dirty="0"/>
                    </a:p>
                  </a:txBody>
                  <a:tcPr/>
                </a:tc>
                <a:extLst>
                  <a:ext uri="{0D108BD9-81ED-4DB2-BD59-A6C34878D82A}">
                    <a16:rowId xmlns:a16="http://schemas.microsoft.com/office/drawing/2014/main" val="667826811"/>
                  </a:ext>
                </a:extLst>
              </a:tr>
              <a:tr h="370840">
                <a:tc>
                  <a:txBody>
                    <a:bodyPr/>
                    <a:lstStyle/>
                    <a:p>
                      <a:r>
                        <a:rPr lang="en-GB" dirty="0" err="1"/>
                        <a:t>FastQC</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t>
                      </a:r>
                      <a:r>
                        <a:rPr lang="en-GB" dirty="0" err="1"/>
                        <a:t>Conda</a:t>
                      </a:r>
                      <a:endParaRPr lang="en-GB" dirty="0"/>
                    </a:p>
                  </a:txBody>
                  <a:tcPr/>
                </a:tc>
                <a:extLst>
                  <a:ext uri="{0D108BD9-81ED-4DB2-BD59-A6C34878D82A}">
                    <a16:rowId xmlns:a16="http://schemas.microsoft.com/office/drawing/2014/main" val="42720157"/>
                  </a:ext>
                </a:extLst>
              </a:tr>
              <a:tr h="370840">
                <a:tc>
                  <a:txBody>
                    <a:bodyPr/>
                    <a:lstStyle/>
                    <a:p>
                      <a:r>
                        <a:rPr lang="en-GB" dirty="0" err="1"/>
                        <a:t>NanoPlot</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t>
                      </a:r>
                      <a:r>
                        <a:rPr lang="en-GB" dirty="0" err="1"/>
                        <a:t>Conda</a:t>
                      </a:r>
                      <a:endParaRPr lang="en-GB" dirty="0"/>
                    </a:p>
                  </a:txBody>
                  <a:tcPr/>
                </a:tc>
                <a:extLst>
                  <a:ext uri="{0D108BD9-81ED-4DB2-BD59-A6C34878D82A}">
                    <a16:rowId xmlns:a16="http://schemas.microsoft.com/office/drawing/2014/main" val="245141225"/>
                  </a:ext>
                </a:extLst>
              </a:tr>
              <a:tr h="370840">
                <a:tc>
                  <a:txBody>
                    <a:bodyPr/>
                    <a:lstStyle/>
                    <a:p>
                      <a:r>
                        <a:rPr lang="en-GB" dirty="0" err="1"/>
                        <a:t>NanoFilt</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t>
                      </a:r>
                      <a:r>
                        <a:rPr lang="en-GB" dirty="0" err="1"/>
                        <a:t>Conda</a:t>
                      </a:r>
                      <a:endParaRPr lang="en-GB" dirty="0"/>
                    </a:p>
                  </a:txBody>
                  <a:tcPr/>
                </a:tc>
                <a:extLst>
                  <a:ext uri="{0D108BD9-81ED-4DB2-BD59-A6C34878D82A}">
                    <a16:rowId xmlns:a16="http://schemas.microsoft.com/office/drawing/2014/main" val="4068119245"/>
                  </a:ext>
                </a:extLst>
              </a:tr>
              <a:tr h="370840">
                <a:tc>
                  <a:txBody>
                    <a:bodyPr/>
                    <a:lstStyle/>
                    <a:p>
                      <a:r>
                        <a:rPr lang="en-GB" dirty="0"/>
                        <a:t>Minimap2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t>
                      </a:r>
                      <a:r>
                        <a:rPr lang="en-GB" dirty="0" err="1"/>
                        <a:t>Conda</a:t>
                      </a:r>
                      <a:endParaRPr lang="en-GB" dirty="0"/>
                    </a:p>
                  </a:txBody>
                  <a:tcPr/>
                </a:tc>
                <a:extLst>
                  <a:ext uri="{0D108BD9-81ED-4DB2-BD59-A6C34878D82A}">
                    <a16:rowId xmlns:a16="http://schemas.microsoft.com/office/drawing/2014/main" val="584811140"/>
                  </a:ext>
                </a:extLst>
              </a:tr>
              <a:tr h="370840">
                <a:tc>
                  <a:txBody>
                    <a:bodyPr/>
                    <a:lstStyle/>
                    <a:p>
                      <a:r>
                        <a:rPr lang="en-GB" dirty="0" err="1"/>
                        <a:t>Samtools</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t>
                      </a:r>
                      <a:r>
                        <a:rPr lang="en-GB" dirty="0" err="1"/>
                        <a:t>Conda</a:t>
                      </a:r>
                      <a:endParaRPr lang="en-GB" dirty="0"/>
                    </a:p>
                  </a:txBody>
                  <a:tcPr/>
                </a:tc>
                <a:extLst>
                  <a:ext uri="{0D108BD9-81ED-4DB2-BD59-A6C34878D82A}">
                    <a16:rowId xmlns:a16="http://schemas.microsoft.com/office/drawing/2014/main" val="2094942537"/>
                  </a:ext>
                </a:extLst>
              </a:tr>
              <a:tr h="370840">
                <a:tc>
                  <a:txBody>
                    <a:bodyPr/>
                    <a:lstStyle/>
                    <a:p>
                      <a:r>
                        <a:rPr lang="en-GB" dirty="0"/>
                        <a:t>Assembly-Stats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t>
                      </a:r>
                      <a:r>
                        <a:rPr lang="en-GB" dirty="0" err="1"/>
                        <a:t>Conda</a:t>
                      </a:r>
                      <a:endParaRPr lang="en-GB" dirty="0"/>
                    </a:p>
                  </a:txBody>
                  <a:tcPr/>
                </a:tc>
                <a:extLst>
                  <a:ext uri="{0D108BD9-81ED-4DB2-BD59-A6C34878D82A}">
                    <a16:rowId xmlns:a16="http://schemas.microsoft.com/office/drawing/2014/main" val="496555346"/>
                  </a:ext>
                </a:extLst>
              </a:tr>
              <a:tr h="370840">
                <a:tc>
                  <a:txBody>
                    <a:bodyPr/>
                    <a:lstStyle/>
                    <a:p>
                      <a:r>
                        <a:rPr lang="en-GB" dirty="0" err="1"/>
                        <a:t>Bedtools</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a:t>
                      </a:r>
                      <a:r>
                        <a:rPr lang="en-GB" dirty="0" err="1"/>
                        <a:t>Conda</a:t>
                      </a:r>
                      <a:endParaRPr lang="en-GB" dirty="0"/>
                    </a:p>
                  </a:txBody>
                  <a:tcPr/>
                </a:tc>
                <a:extLst>
                  <a:ext uri="{0D108BD9-81ED-4DB2-BD59-A6C34878D82A}">
                    <a16:rowId xmlns:a16="http://schemas.microsoft.com/office/drawing/2014/main" val="3459879229"/>
                  </a:ext>
                </a:extLst>
              </a:tr>
            </a:tbl>
          </a:graphicData>
        </a:graphic>
      </p:graphicFrame>
      <p:sp>
        <p:nvSpPr>
          <p:cNvPr id="10" name="Content Placeholder 9">
            <a:extLst>
              <a:ext uri="{FF2B5EF4-FFF2-40B4-BE49-F238E27FC236}">
                <a16:creationId xmlns:a16="http://schemas.microsoft.com/office/drawing/2014/main" id="{172973E4-D268-415E-B9D0-0D31550F0489}"/>
              </a:ext>
            </a:extLst>
          </p:cNvPr>
          <p:cNvSpPr>
            <a:spLocks noGrp="1"/>
          </p:cNvSpPr>
          <p:nvPr>
            <p:ph sz="half" idx="1"/>
          </p:nvPr>
        </p:nvSpPr>
        <p:spPr>
          <a:xfrm>
            <a:off x="466080" y="5400000"/>
            <a:ext cx="9163320" cy="1276074"/>
          </a:xfrm>
        </p:spPr>
        <p:txBody>
          <a:bodyPr/>
          <a:lstStyle/>
          <a:p>
            <a:r>
              <a:rPr lang="en-GB" dirty="0"/>
              <a:t>Install </a:t>
            </a:r>
            <a:r>
              <a:rPr lang="en-GB" dirty="0" err="1"/>
              <a:t>conda</a:t>
            </a:r>
            <a:r>
              <a:rPr lang="en-GB" dirty="0"/>
              <a:t> tools with:</a:t>
            </a:r>
          </a:p>
          <a:p>
            <a:pPr marL="0" indent="0">
              <a:buNone/>
            </a:pPr>
            <a:r>
              <a:rPr lang="en-GB" dirty="0" err="1">
                <a:solidFill>
                  <a:schemeClr val="accent4">
                    <a:lumMod val="60000"/>
                    <a:lumOff val="40000"/>
                  </a:schemeClr>
                </a:solidFill>
              </a:rPr>
              <a:t>conda</a:t>
            </a:r>
            <a:r>
              <a:rPr lang="en-GB" dirty="0">
                <a:solidFill>
                  <a:schemeClr val="accent4">
                    <a:lumMod val="60000"/>
                    <a:lumOff val="40000"/>
                  </a:schemeClr>
                </a:solidFill>
              </a:rPr>
              <a:t> install -c </a:t>
            </a:r>
            <a:r>
              <a:rPr lang="en-GB" dirty="0" err="1">
                <a:solidFill>
                  <a:schemeClr val="accent4">
                    <a:lumMod val="60000"/>
                    <a:lumOff val="40000"/>
                  </a:schemeClr>
                </a:solidFill>
              </a:rPr>
              <a:t>bioconda</a:t>
            </a:r>
            <a:r>
              <a:rPr lang="en-GB" dirty="0">
                <a:solidFill>
                  <a:schemeClr val="accent4">
                    <a:lumMod val="60000"/>
                    <a:lumOff val="40000"/>
                  </a:schemeClr>
                </a:solidFill>
              </a:rPr>
              <a:t> </a:t>
            </a:r>
            <a:r>
              <a:rPr lang="en-GB" dirty="0" err="1">
                <a:solidFill>
                  <a:schemeClr val="accent4">
                    <a:lumMod val="60000"/>
                    <a:lumOff val="40000"/>
                  </a:schemeClr>
                </a:solidFill>
              </a:rPr>
              <a:t>porechop</a:t>
            </a:r>
            <a:r>
              <a:rPr lang="en-GB" dirty="0">
                <a:solidFill>
                  <a:schemeClr val="accent4">
                    <a:lumMod val="60000"/>
                    <a:lumOff val="40000"/>
                  </a:schemeClr>
                </a:solidFill>
              </a:rPr>
              <a:t> minimap2 </a:t>
            </a:r>
            <a:r>
              <a:rPr lang="en-GB" dirty="0" err="1">
                <a:solidFill>
                  <a:schemeClr val="accent4">
                    <a:lumMod val="60000"/>
                    <a:lumOff val="40000"/>
                  </a:schemeClr>
                </a:solidFill>
              </a:rPr>
              <a:t>samtools</a:t>
            </a:r>
            <a:r>
              <a:rPr lang="en-GB" dirty="0">
                <a:solidFill>
                  <a:schemeClr val="accent4">
                    <a:lumMod val="60000"/>
                    <a:lumOff val="40000"/>
                  </a:schemeClr>
                </a:solidFill>
              </a:rPr>
              <a:t> </a:t>
            </a:r>
            <a:r>
              <a:rPr lang="en-GB" dirty="0" err="1">
                <a:solidFill>
                  <a:schemeClr val="accent4">
                    <a:lumMod val="60000"/>
                    <a:lumOff val="40000"/>
                  </a:schemeClr>
                </a:solidFill>
              </a:rPr>
              <a:t>bedtools</a:t>
            </a:r>
            <a:r>
              <a:rPr lang="en-GB" dirty="0">
                <a:solidFill>
                  <a:schemeClr val="accent4">
                    <a:lumMod val="60000"/>
                    <a:lumOff val="40000"/>
                  </a:schemeClr>
                </a:solidFill>
              </a:rPr>
              <a:t> </a:t>
            </a:r>
            <a:r>
              <a:rPr lang="en-GB" dirty="0" err="1">
                <a:solidFill>
                  <a:schemeClr val="accent4">
                    <a:lumMod val="60000"/>
                    <a:lumOff val="40000"/>
                  </a:schemeClr>
                </a:solidFill>
              </a:rPr>
              <a:t>nanofilt</a:t>
            </a:r>
            <a:r>
              <a:rPr lang="en-GB" dirty="0">
                <a:solidFill>
                  <a:schemeClr val="accent4">
                    <a:lumMod val="60000"/>
                    <a:lumOff val="40000"/>
                  </a:schemeClr>
                </a:solidFill>
              </a:rPr>
              <a:t> </a:t>
            </a:r>
            <a:r>
              <a:rPr lang="en-GB" dirty="0" err="1">
                <a:solidFill>
                  <a:schemeClr val="accent4">
                    <a:lumMod val="60000"/>
                    <a:lumOff val="40000"/>
                  </a:schemeClr>
                </a:solidFill>
              </a:rPr>
              <a:t>nanoplot</a:t>
            </a:r>
            <a:r>
              <a:rPr lang="en-GB" dirty="0">
                <a:solidFill>
                  <a:schemeClr val="accent4">
                    <a:lumMod val="60000"/>
                    <a:lumOff val="40000"/>
                  </a:schemeClr>
                </a:solidFill>
              </a:rPr>
              <a:t> </a:t>
            </a:r>
            <a:r>
              <a:rPr lang="en-GB" dirty="0" err="1">
                <a:solidFill>
                  <a:schemeClr val="accent4">
                    <a:lumMod val="60000"/>
                    <a:lumOff val="40000"/>
                  </a:schemeClr>
                </a:solidFill>
              </a:rPr>
              <a:t>fastqc</a:t>
            </a:r>
            <a:r>
              <a:rPr lang="en-GB" dirty="0">
                <a:solidFill>
                  <a:schemeClr val="accent4">
                    <a:lumMod val="60000"/>
                    <a:lumOff val="40000"/>
                  </a:schemeClr>
                </a:solidFill>
              </a:rPr>
              <a:t> </a:t>
            </a:r>
            <a:r>
              <a:rPr lang="en-GB" dirty="0" err="1">
                <a:solidFill>
                  <a:schemeClr val="accent4">
                    <a:lumMod val="60000"/>
                    <a:lumOff val="40000"/>
                  </a:schemeClr>
                </a:solidFill>
              </a:rPr>
              <a:t>nanoplot</a:t>
            </a:r>
            <a:r>
              <a:rPr lang="en-GB" dirty="0">
                <a:solidFill>
                  <a:schemeClr val="accent4">
                    <a:lumMod val="60000"/>
                    <a:lumOff val="40000"/>
                  </a:schemeClr>
                </a:solidFill>
              </a:rPr>
              <a:t> assembly-stats</a:t>
            </a:r>
          </a:p>
          <a:p>
            <a:endParaRPr lang="en-GB" dirty="0"/>
          </a:p>
        </p:txBody>
      </p:sp>
      <p:pic>
        <p:nvPicPr>
          <p:cNvPr id="2050" name="Picture 2" descr="How to Avoid Installing Bundled Software for Windows">
            <a:extLst>
              <a:ext uri="{FF2B5EF4-FFF2-40B4-BE49-F238E27FC236}">
                <a16:creationId xmlns:a16="http://schemas.microsoft.com/office/drawing/2014/main" id="{6D8F19D5-653F-4922-984F-D2B23FEB46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9" t="6826" r="2849" b="8494"/>
          <a:stretch/>
        </p:blipFill>
        <p:spPr bwMode="auto">
          <a:xfrm>
            <a:off x="266699" y="2018063"/>
            <a:ext cx="3217679" cy="2079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57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3349751-D41C-47A4-8A5B-A624134B2103}"/>
              </a:ext>
            </a:extLst>
          </p:cNvPr>
          <p:cNvSpPr>
            <a:spLocks noGrp="1"/>
          </p:cNvSpPr>
          <p:nvPr>
            <p:ph type="pic" sz="quarter" idx="33"/>
          </p:nvPr>
        </p:nvSpPr>
        <p:spPr/>
      </p:sp>
      <p:sp>
        <p:nvSpPr>
          <p:cNvPr id="3" name="Title 2">
            <a:extLst>
              <a:ext uri="{FF2B5EF4-FFF2-40B4-BE49-F238E27FC236}">
                <a16:creationId xmlns:a16="http://schemas.microsoft.com/office/drawing/2014/main" id="{E7B8AB39-32AC-40D6-A985-A2795024F0C1}"/>
              </a:ext>
            </a:extLst>
          </p:cNvPr>
          <p:cNvSpPr>
            <a:spLocks noGrp="1"/>
          </p:cNvSpPr>
          <p:nvPr>
            <p:ph type="title"/>
          </p:nvPr>
        </p:nvSpPr>
        <p:spPr>
          <a:xfrm>
            <a:off x="4444886" y="867655"/>
            <a:ext cx="5184913" cy="432000"/>
          </a:xfrm>
        </p:spPr>
        <p:txBody>
          <a:bodyPr/>
          <a:lstStyle/>
          <a:p>
            <a:r>
              <a:rPr lang="en-GB" dirty="0"/>
              <a:t>guppy</a:t>
            </a:r>
          </a:p>
        </p:txBody>
      </p:sp>
      <p:sp>
        <p:nvSpPr>
          <p:cNvPr id="4" name="Text Placeholder 3">
            <a:extLst>
              <a:ext uri="{FF2B5EF4-FFF2-40B4-BE49-F238E27FC236}">
                <a16:creationId xmlns:a16="http://schemas.microsoft.com/office/drawing/2014/main" id="{C0130D1C-BBB4-45E9-81B1-EA6C5E34660B}"/>
              </a:ext>
            </a:extLst>
          </p:cNvPr>
          <p:cNvSpPr>
            <a:spLocks noGrp="1"/>
          </p:cNvSpPr>
          <p:nvPr>
            <p:ph type="body" sz="quarter" idx="32"/>
          </p:nvPr>
        </p:nvSpPr>
        <p:spPr>
          <a:xfrm>
            <a:off x="4444886" y="1328683"/>
            <a:ext cx="5184913" cy="360000"/>
          </a:xfrm>
        </p:spPr>
        <p:txBody>
          <a:bodyPr/>
          <a:lstStyle/>
          <a:p>
            <a:r>
              <a:rPr lang="en-GB" dirty="0"/>
              <a:t>Give me the chaff and nothing else</a:t>
            </a:r>
          </a:p>
        </p:txBody>
      </p:sp>
      <p:sp>
        <p:nvSpPr>
          <p:cNvPr id="5" name="Content Placeholder 4">
            <a:extLst>
              <a:ext uri="{FF2B5EF4-FFF2-40B4-BE49-F238E27FC236}">
                <a16:creationId xmlns:a16="http://schemas.microsoft.com/office/drawing/2014/main" id="{54BA48DB-1B23-4F4A-A093-192A093C9B72}"/>
              </a:ext>
            </a:extLst>
          </p:cNvPr>
          <p:cNvSpPr>
            <a:spLocks noGrp="1"/>
          </p:cNvSpPr>
          <p:nvPr>
            <p:ph sz="half" idx="1"/>
          </p:nvPr>
        </p:nvSpPr>
        <p:spPr>
          <a:xfrm>
            <a:off x="2177143" y="2104571"/>
            <a:ext cx="7452657" cy="4297179"/>
          </a:xfrm>
        </p:spPr>
        <p:txBody>
          <a:bodyPr/>
          <a:lstStyle/>
          <a:p>
            <a:r>
              <a:rPr lang="en-GB" dirty="0"/>
              <a:t>Guppy is the </a:t>
            </a:r>
            <a:r>
              <a:rPr lang="en-GB" dirty="0" err="1"/>
              <a:t>basecaller</a:t>
            </a:r>
            <a:r>
              <a:rPr lang="en-GB" dirty="0"/>
              <a:t> designed by Oxford Nanopore</a:t>
            </a:r>
          </a:p>
          <a:p>
            <a:r>
              <a:rPr lang="en-GB" dirty="0"/>
              <a:t>It carries out </a:t>
            </a:r>
            <a:r>
              <a:rPr lang="en-GB" dirty="0" err="1"/>
              <a:t>basecalling</a:t>
            </a:r>
            <a:r>
              <a:rPr lang="en-GB" dirty="0"/>
              <a:t>, demultiplexing, barcode removal and a lot more. </a:t>
            </a:r>
          </a:p>
          <a:p>
            <a:r>
              <a:rPr lang="en-GB" dirty="0"/>
              <a:t>Comes with two algorithms. One is the ‘fast’ mode and the other is the ‘high-accuracy’ mode. </a:t>
            </a:r>
          </a:p>
          <a:p>
            <a:pPr lvl="1"/>
            <a:r>
              <a:rPr lang="en-GB" dirty="0"/>
              <a:t>Fast is less accurate but requires less processing power and time</a:t>
            </a:r>
          </a:p>
          <a:p>
            <a:pPr lvl="1"/>
            <a:r>
              <a:rPr lang="en-GB" dirty="0"/>
              <a:t>High-accuracy is more accurate but requires more computing power and specialist equipment like a GPU</a:t>
            </a:r>
          </a:p>
          <a:p>
            <a:r>
              <a:rPr lang="en-GB" dirty="0"/>
              <a:t>If a sequencing run is multiplexed with multiple isolates, demultiplexing is carried out by comparing the </a:t>
            </a:r>
            <a:r>
              <a:rPr lang="en-GB" dirty="0" err="1"/>
              <a:t>basecalled</a:t>
            </a:r>
            <a:r>
              <a:rPr lang="en-GB" dirty="0"/>
              <a:t> reads to a library of known barcodes</a:t>
            </a:r>
          </a:p>
          <a:p>
            <a:pPr lvl="1"/>
            <a:r>
              <a:rPr lang="en-GB" dirty="0"/>
              <a:t>Where similarities are found, the reads are placed in the same file</a:t>
            </a:r>
          </a:p>
          <a:p>
            <a:pPr lvl="1"/>
            <a:r>
              <a:rPr lang="en-GB" dirty="0"/>
              <a:t>This is demultiplexing</a:t>
            </a:r>
          </a:p>
        </p:txBody>
      </p:sp>
      <p:sp>
        <p:nvSpPr>
          <p:cNvPr id="6" name="Slide Number Placeholder 5">
            <a:extLst>
              <a:ext uri="{FF2B5EF4-FFF2-40B4-BE49-F238E27FC236}">
                <a16:creationId xmlns:a16="http://schemas.microsoft.com/office/drawing/2014/main" id="{4C9B980C-2A93-4A6C-94E7-FF858F854983}"/>
              </a:ext>
            </a:extLst>
          </p:cNvPr>
          <p:cNvSpPr>
            <a:spLocks noGrp="1"/>
          </p:cNvSpPr>
          <p:nvPr>
            <p:ph type="sldNum" sz="quarter" idx="34"/>
          </p:nvPr>
        </p:nvSpPr>
        <p:spPr/>
        <p:txBody>
          <a:bodyPr/>
          <a:lstStyle/>
          <a:p>
            <a:fld id="{19B51A1E-902D-48AF-9020-955120F399B6}" type="slidenum">
              <a:rPr lang="en-US" noProof="0" smtClean="0"/>
              <a:pPr/>
              <a:t>9</a:t>
            </a:fld>
            <a:endParaRPr lang="en-US" noProof="0" dirty="0"/>
          </a:p>
        </p:txBody>
      </p:sp>
      <p:pic>
        <p:nvPicPr>
          <p:cNvPr id="5122" name="Picture 2" descr="Guppy landing page">
            <a:extLst>
              <a:ext uri="{FF2B5EF4-FFF2-40B4-BE49-F238E27FC236}">
                <a16:creationId xmlns:a16="http://schemas.microsoft.com/office/drawing/2014/main" id="{2CE130C9-FF2F-4135-8C70-BED9593DCC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8" t="370" r="6556" b="6542"/>
          <a:stretch/>
        </p:blipFill>
        <p:spPr bwMode="auto">
          <a:xfrm>
            <a:off x="9299599" y="2450879"/>
            <a:ext cx="3098800" cy="307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344832"/>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2.xml><?xml version="1.0" encoding="utf-8"?>
<ds:datastoreItem xmlns:ds="http://schemas.openxmlformats.org/officeDocument/2006/customXml" ds:itemID="{96100F67-BC3D-46B4-8D39-802DC9D7F2EB}">
  <ds:schemaRefs>
    <ds:schemaRef ds:uri="http://schemas.microsoft.com/office/2006/documentManagement/types"/>
    <ds:schemaRef ds:uri="http://purl.org/dc/terms/"/>
    <ds:schemaRef ds:uri="71af3243-3dd4-4a8d-8c0d-dd76da1f02a5"/>
    <ds:schemaRef ds:uri="http://schemas.microsoft.com/office/infopath/2007/PartnerControls"/>
    <ds:schemaRef ds:uri="http://schemas.openxmlformats.org/package/2006/metadata/core-properties"/>
    <ds:schemaRef ds:uri="http://www.w3.org/XML/1998/namespace"/>
    <ds:schemaRef ds:uri="http://purl.org/dc/elements/1.1/"/>
    <ds:schemaRef ds:uri="16c05727-aa75-4e4a-9b5f-8a80a116589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3239</TotalTime>
  <Words>3034</Words>
  <Application>Microsoft Office PowerPoint</Application>
  <PresentationFormat>Widescreen</PresentationFormat>
  <Paragraphs>318</Paragraphs>
  <Slides>32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Abadi</vt:lpstr>
      <vt:lpstr>Arial</vt:lpstr>
      <vt:lpstr>Calibri</vt:lpstr>
      <vt:lpstr>Times New Roman</vt:lpstr>
      <vt:lpstr>Wingdings</vt:lpstr>
      <vt:lpstr>Office Theme</vt:lpstr>
      <vt:lpstr>Bioinformatics training</vt:lpstr>
      <vt:lpstr>SESSION SET-UP</vt:lpstr>
      <vt:lpstr>AIMs:</vt:lpstr>
      <vt:lpstr>NANOPORE SEQUENCING</vt:lpstr>
      <vt:lpstr>HOW BASECALLING WORKS</vt:lpstr>
      <vt:lpstr>conda</vt:lpstr>
      <vt:lpstr>USING CONDA</vt:lpstr>
      <vt:lpstr>Install TOOLS</vt:lpstr>
      <vt:lpstr>guppy</vt:lpstr>
      <vt:lpstr>PORECHOP</vt:lpstr>
      <vt:lpstr>MINIMAP2</vt:lpstr>
      <vt:lpstr>QUALITY CONTROL</vt:lpstr>
      <vt:lpstr>samtools</vt:lpstr>
      <vt:lpstr>OTHER TOOLS YOU may need some day</vt:lpstr>
      <vt:lpstr>ANALYSING OUR DATA</vt:lpstr>
      <vt:lpstr>PIPELINE</vt:lpstr>
      <vt:lpstr>BASECALLING</vt:lpstr>
      <vt:lpstr>DEMULTIPLEXING</vt:lpstr>
      <vt:lpstr>REMOVE ADAPTERS WITH PORECHOP</vt:lpstr>
      <vt:lpstr>QUICK STATS CHECK</vt:lpstr>
      <vt:lpstr>QUALITY CHECK</vt:lpstr>
      <vt:lpstr>Exercise - CHECK STATS AND QUALITY AGAIN</vt:lpstr>
      <vt:lpstr>FILTER READS</vt:lpstr>
      <vt:lpstr>DOWNLOADING the reference genome</vt:lpstr>
      <vt:lpstr>Alignment</vt:lpstr>
      <vt:lpstr>alignment</vt:lpstr>
      <vt:lpstr>ONECODEX</vt:lpstr>
      <vt:lpstr>ONECODEX</vt:lpstr>
      <vt:lpstr>ONECODEX</vt:lpstr>
      <vt:lpstr>NEXT STEPS</vt:lpstr>
      <vt:lpstr>EXERCISES</vt:lpstr>
      <vt:lpstr>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Plasmodium knowlesi</dc:title>
  <dc:creator>Damilola Oresegun</dc:creator>
  <cp:lastModifiedBy>Damilola Oresegun</cp:lastModifiedBy>
  <cp:revision>116</cp:revision>
  <dcterms:created xsi:type="dcterms:W3CDTF">2020-12-15T22:09:45Z</dcterms:created>
  <dcterms:modified xsi:type="dcterms:W3CDTF">2021-05-04T00:48:37Z</dcterms:modified>
</cp:coreProperties>
</file>